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1" r:id="rId4"/>
    <p:sldMasterId id="2147483715" r:id="rId5"/>
    <p:sldMasterId id="2147483728" r:id="rId6"/>
    <p:sldMasterId id="2147483742" r:id="rId7"/>
    <p:sldMasterId id="2147483754" r:id="rId8"/>
  </p:sldMasterIdLst>
  <p:notesMasterIdLst>
    <p:notesMasterId r:id="rId35"/>
  </p:notesMasterIdLst>
  <p:sldIdLst>
    <p:sldId id="272" r:id="rId9"/>
    <p:sldId id="5231" r:id="rId10"/>
    <p:sldId id="5232" r:id="rId11"/>
    <p:sldId id="5219" r:id="rId12"/>
    <p:sldId id="5242" r:id="rId13"/>
    <p:sldId id="5239" r:id="rId14"/>
    <p:sldId id="4999" r:id="rId15"/>
    <p:sldId id="5226" r:id="rId16"/>
    <p:sldId id="5227" r:id="rId17"/>
    <p:sldId id="5212" r:id="rId18"/>
    <p:sldId id="5250" r:id="rId19"/>
    <p:sldId id="5235" r:id="rId20"/>
    <p:sldId id="5243" r:id="rId21"/>
    <p:sldId id="5245" r:id="rId22"/>
    <p:sldId id="5246" r:id="rId23"/>
    <p:sldId id="5230" r:id="rId24"/>
    <p:sldId id="5244" r:id="rId25"/>
    <p:sldId id="5251" r:id="rId26"/>
    <p:sldId id="1918" r:id="rId27"/>
    <p:sldId id="1856" r:id="rId28"/>
    <p:sldId id="5228" r:id="rId29"/>
    <p:sldId id="5241" r:id="rId30"/>
    <p:sldId id="5229" r:id="rId31"/>
    <p:sldId id="5236" r:id="rId32"/>
    <p:sldId id="5213" r:id="rId33"/>
    <p:sldId id="5223"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4B8"/>
    <a:srgbClr val="EAEFF7"/>
    <a:srgbClr val="F2F2F2"/>
    <a:srgbClr val="D2DEEF"/>
    <a:srgbClr val="A9D18E"/>
    <a:srgbClr val="FF5050"/>
    <a:srgbClr val="FFE699"/>
    <a:srgbClr val="695F3F"/>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A57D5-EECE-4950-845E-72161A5AB8CC}" v="23" dt="2024-09-04T19:40:20.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6296" autoAdjust="0"/>
  </p:normalViewPr>
  <p:slideViewPr>
    <p:cSldViewPr snapToGrid="0">
      <p:cViewPr>
        <p:scale>
          <a:sx n="108" d="100"/>
          <a:sy n="108" d="100"/>
        </p:scale>
        <p:origin x="52" y="-1500"/>
      </p:cViewPr>
      <p:guideLst/>
    </p:cSldViewPr>
  </p:slideViewPr>
  <p:notesTextViewPr>
    <p:cViewPr>
      <p:scale>
        <a:sx n="1" d="1"/>
        <a:sy n="1" d="1"/>
      </p:scale>
      <p:origin x="0" y="0"/>
    </p:cViewPr>
  </p:notesTextViewPr>
  <p:sorterViewPr>
    <p:cViewPr>
      <p:scale>
        <a:sx n="100" d="100"/>
        <a:sy n="100" d="100"/>
      </p:scale>
      <p:origin x="0" y="-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21792462228786E-2"/>
          <c:y val="4.3191570404688982E-2"/>
          <c:w val="0.8883447049245371"/>
          <c:h val="0.83053624593834052"/>
        </c:manualLayout>
      </c:layout>
      <c:scatterChart>
        <c:scatterStyle val="lineMarker"/>
        <c:varyColors val="0"/>
        <c:ser>
          <c:idx val="0"/>
          <c:order val="0"/>
          <c:tx>
            <c:strRef>
              <c:f>Sheet1!$B$3</c:f>
              <c:strCache>
                <c:ptCount val="1"/>
                <c:pt idx="0">
                  <c:v> Commercial BSO Range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Sheet1!$A$4:$A$9</c:f>
              <c:numCache>
                <c:formatCode>General</c:formatCode>
                <c:ptCount val="6"/>
                <c:pt idx="0">
                  <c:v>2019</c:v>
                </c:pt>
                <c:pt idx="1">
                  <c:v>2020</c:v>
                </c:pt>
                <c:pt idx="2">
                  <c:v>2021</c:v>
                </c:pt>
                <c:pt idx="3">
                  <c:v>2022</c:v>
                </c:pt>
                <c:pt idx="4">
                  <c:v>2023</c:v>
                </c:pt>
                <c:pt idx="5">
                  <c:v>2024</c:v>
                </c:pt>
              </c:numCache>
            </c:numRef>
          </c:xVal>
          <c:yVal>
            <c:numRef>
              <c:f>Sheet1!$B$4:$B$9</c:f>
              <c:numCache>
                <c:formatCode>0.00%</c:formatCode>
                <c:ptCount val="6"/>
                <c:pt idx="0">
                  <c:v>0.41789999999999999</c:v>
                </c:pt>
                <c:pt idx="1">
                  <c:v>0.58330000000000004</c:v>
                </c:pt>
                <c:pt idx="2">
                  <c:v>0.68789999999999996</c:v>
                </c:pt>
                <c:pt idx="3">
                  <c:v>0.83819999999999995</c:v>
                </c:pt>
                <c:pt idx="4">
                  <c:v>0.76549999999999996</c:v>
                </c:pt>
                <c:pt idx="5">
                  <c:v>0.62590000000000001</c:v>
                </c:pt>
              </c:numCache>
            </c:numRef>
          </c:yVal>
          <c:smooth val="0"/>
          <c:extLst>
            <c:ext xmlns:c16="http://schemas.microsoft.com/office/drawing/2014/chart" uri="{C3380CC4-5D6E-409C-BE32-E72D297353CC}">
              <c16:uniqueId val="{00000000-1736-4B71-AA61-6E0876270D36}"/>
            </c:ext>
          </c:extLst>
        </c:ser>
        <c:ser>
          <c:idx val="1"/>
          <c:order val="1"/>
          <c:tx>
            <c:strRef>
              <c:f>Sheet1!$C$3</c:f>
              <c:strCache>
                <c:ptCount val="1"/>
                <c:pt idx="0">
                  <c:v>Commercial BSO Depth</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Sheet1!$A$4:$A$9</c:f>
              <c:numCache>
                <c:formatCode>General</c:formatCode>
                <c:ptCount val="6"/>
                <c:pt idx="0">
                  <c:v>2019</c:v>
                </c:pt>
                <c:pt idx="1">
                  <c:v>2020</c:v>
                </c:pt>
                <c:pt idx="2">
                  <c:v>2021</c:v>
                </c:pt>
                <c:pt idx="3">
                  <c:v>2022</c:v>
                </c:pt>
                <c:pt idx="4">
                  <c:v>2023</c:v>
                </c:pt>
                <c:pt idx="5">
                  <c:v>2024</c:v>
                </c:pt>
              </c:numCache>
            </c:numRef>
          </c:xVal>
          <c:yVal>
            <c:numRef>
              <c:f>Sheet1!$C$4:$C$9</c:f>
              <c:numCache>
                <c:formatCode>0.00%</c:formatCode>
                <c:ptCount val="6"/>
                <c:pt idx="0">
                  <c:v>0.73129999999999995</c:v>
                </c:pt>
                <c:pt idx="1">
                  <c:v>0.87880000000000003</c:v>
                </c:pt>
                <c:pt idx="2">
                  <c:v>0.91049999999999998</c:v>
                </c:pt>
                <c:pt idx="3">
                  <c:v>0.97070000000000001</c:v>
                </c:pt>
                <c:pt idx="4">
                  <c:v>0.87690000000000001</c:v>
                </c:pt>
                <c:pt idx="5">
                  <c:v>0.81320000000000003</c:v>
                </c:pt>
              </c:numCache>
            </c:numRef>
          </c:yVal>
          <c:smooth val="0"/>
          <c:extLst>
            <c:ext xmlns:c16="http://schemas.microsoft.com/office/drawing/2014/chart" uri="{C3380CC4-5D6E-409C-BE32-E72D297353CC}">
              <c16:uniqueId val="{00000001-1736-4B71-AA61-6E0876270D36}"/>
            </c:ext>
          </c:extLst>
        </c:ser>
        <c:dLbls>
          <c:showLegendKey val="0"/>
          <c:showVal val="0"/>
          <c:showCatName val="0"/>
          <c:showSerName val="0"/>
          <c:showPercent val="0"/>
          <c:showBubbleSize val="0"/>
        </c:dLbls>
        <c:axId val="821603119"/>
        <c:axId val="821606479"/>
      </c:scatterChart>
      <c:valAx>
        <c:axId val="821603119"/>
        <c:scaling>
          <c:orientation val="minMax"/>
          <c:max val="2026"/>
          <c:min val="201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606479"/>
        <c:crosses val="autoZero"/>
        <c:crossBetween val="midCat"/>
        <c:majorUnit val="1"/>
      </c:valAx>
      <c:valAx>
        <c:axId val="821606479"/>
        <c:scaling>
          <c:orientation val="minMax"/>
          <c:max val="1"/>
        </c:scaling>
        <c:delete val="0"/>
        <c:axPos val="l"/>
        <c:majorGridlines>
          <c:spPr>
            <a:ln w="9525" cap="flat" cmpd="sng" algn="ctr">
              <a:solidFill>
                <a:schemeClr val="accent1">
                  <a:alpha val="96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60311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CC46A-F7E0-47A8-ACE2-3C45358A5A58}" type="doc">
      <dgm:prSet loTypeId="urn:microsoft.com/office/officeart/2005/8/layout/gear1" loCatId="relationship" qsTypeId="urn:microsoft.com/office/officeart/2005/8/quickstyle/simple1" qsCatId="simple" csTypeId="urn:microsoft.com/office/officeart/2005/8/colors/accent1_2" csCatId="accent1" phldr="1"/>
      <dgm:spPr/>
    </dgm:pt>
    <dgm:pt modelId="{7CEE896C-826D-4757-9259-8FBEDD9EB186}">
      <dgm:prSet phldrT="[Text]" custT="1"/>
      <dgm:spPr>
        <a:gradFill flip="none" rotWithShape="0">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effectLst>
          <a:outerShdw blurRad="50800" dist="38100" dir="2700000" algn="tl" rotWithShape="0">
            <a:prstClr val="black">
              <a:alpha val="40000"/>
            </a:prstClr>
          </a:outerShdw>
        </a:effectLst>
      </dgm:spPr>
      <dgm:t>
        <a:bodyPr/>
        <a:lstStyle/>
        <a:p>
          <a:r>
            <a:rPr lang="en-US" sz="750" b="1" dirty="0">
              <a:latin typeface="Arial" panose="020B0604020202020204" pitchFamily="34" charset="0"/>
              <a:cs typeface="Arial" panose="020B0604020202020204" pitchFamily="34" charset="0"/>
            </a:rPr>
            <a:t>Existence &amp; Completeness (E/C) Testing</a:t>
          </a:r>
        </a:p>
      </dgm:t>
    </dgm:pt>
    <dgm:pt modelId="{5CD16783-149B-4509-AAAB-812F3491804E}" type="parTrans" cxnId="{2F7EECB1-9860-429D-B365-7B328BB0070C}">
      <dgm:prSet/>
      <dgm:spPr/>
      <dgm:t>
        <a:bodyPr/>
        <a:lstStyle/>
        <a:p>
          <a:endParaRPr lang="en-US"/>
        </a:p>
      </dgm:t>
    </dgm:pt>
    <dgm:pt modelId="{3CC81838-A4FC-40F4-9D63-3F41584CCA8D}" type="sibTrans" cxnId="{2F7EECB1-9860-429D-B365-7B328BB0070C}">
      <dgm:prSet/>
      <dgm:spPr>
        <a:solidFill>
          <a:schemeClr val="bg1">
            <a:lumMod val="85000"/>
          </a:schemeClr>
        </a:solidFill>
      </dgm:spPr>
      <dgm:t>
        <a:bodyPr/>
        <a:lstStyle/>
        <a:p>
          <a:endParaRPr lang="en-US"/>
        </a:p>
      </dgm:t>
    </dgm:pt>
    <dgm:pt modelId="{56406182-4D35-472A-A587-63BC00D34471}">
      <dgm:prSet phldrT="[Text]" custT="1"/>
      <dgm:spPr>
        <a:gradFill flip="none" rotWithShape="0">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effectLst>
          <a:outerShdw blurRad="50800" dist="38100" dir="2700000" algn="tl" rotWithShape="0">
            <a:prstClr val="black">
              <a:alpha val="40000"/>
            </a:prstClr>
          </a:outerShdw>
        </a:effectLst>
      </dgm:spPr>
      <dgm:t>
        <a:bodyPr/>
        <a:lstStyle/>
        <a:p>
          <a:r>
            <a:rPr lang="en-US" sz="750" b="1" dirty="0">
              <a:latin typeface="Arial" panose="020B0604020202020204" pitchFamily="34" charset="0"/>
              <a:cs typeface="Arial" panose="020B0604020202020204" pitchFamily="34" charset="0"/>
            </a:rPr>
            <a:t>Inventory  Accuracy</a:t>
          </a:r>
        </a:p>
      </dgm:t>
    </dgm:pt>
    <dgm:pt modelId="{3F8E3962-4F9F-40B2-937B-596D14FBE92E}" type="parTrans" cxnId="{8DDF7C1F-B7F6-4BD1-BE69-FFDE74373837}">
      <dgm:prSet/>
      <dgm:spPr/>
      <dgm:t>
        <a:bodyPr/>
        <a:lstStyle/>
        <a:p>
          <a:endParaRPr lang="en-US"/>
        </a:p>
      </dgm:t>
    </dgm:pt>
    <dgm:pt modelId="{0509260B-BD5A-4EDF-B199-54577D012B07}" type="sibTrans" cxnId="{8DDF7C1F-B7F6-4BD1-BE69-FFDE74373837}">
      <dgm:prSet/>
      <dgm:spPr>
        <a:solidFill>
          <a:schemeClr val="bg1">
            <a:lumMod val="85000"/>
          </a:schemeClr>
        </a:solidFill>
      </dgm:spPr>
      <dgm:t>
        <a:bodyPr/>
        <a:lstStyle/>
        <a:p>
          <a:endParaRPr lang="en-US"/>
        </a:p>
      </dgm:t>
    </dgm:pt>
    <dgm:pt modelId="{6AD12642-1899-4C83-B492-781F1C06F97A}">
      <dgm:prSet phldrT="[Text]" custT="1"/>
      <dgm:spPr>
        <a:gradFill flip="none" rotWithShape="0">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effectLst>
          <a:outerShdw blurRad="50800" dist="38100" dir="2700000" algn="tl" rotWithShape="0">
            <a:prstClr val="black">
              <a:alpha val="40000"/>
            </a:prstClr>
          </a:outerShdw>
        </a:effectLst>
      </dgm:spPr>
      <dgm:t>
        <a:bodyPr/>
        <a:lstStyle/>
        <a:p>
          <a:r>
            <a:rPr lang="en-US" sz="750" b="1" dirty="0">
              <a:latin typeface="Arial" panose="020B0604020202020204" pitchFamily="34" charset="0"/>
              <a:cs typeface="Arial" panose="020B0604020202020204" pitchFamily="34" charset="0"/>
            </a:rPr>
            <a:t>Iron Clad Controls</a:t>
          </a:r>
        </a:p>
      </dgm:t>
    </dgm:pt>
    <dgm:pt modelId="{F6DC1522-9BE3-48CC-A31E-954C922DCF91}" type="parTrans" cxnId="{56765428-1875-4CB4-90B2-FD308FA2B7E1}">
      <dgm:prSet/>
      <dgm:spPr/>
      <dgm:t>
        <a:bodyPr/>
        <a:lstStyle/>
        <a:p>
          <a:endParaRPr lang="en-US"/>
        </a:p>
      </dgm:t>
    </dgm:pt>
    <dgm:pt modelId="{61B80120-E944-4BB3-9CB4-8BEF02408BD3}" type="sibTrans" cxnId="{56765428-1875-4CB4-90B2-FD308FA2B7E1}">
      <dgm:prSet/>
      <dgm:spPr>
        <a:solidFill>
          <a:srgbClr val="D9D9D9"/>
        </a:solidFill>
      </dgm:spPr>
      <dgm:t>
        <a:bodyPr/>
        <a:lstStyle/>
        <a:p>
          <a:endParaRPr lang="en-US"/>
        </a:p>
      </dgm:t>
    </dgm:pt>
    <dgm:pt modelId="{5228BDB9-AFC7-4F95-8BF3-675317758DA6}">
      <dgm:prSet phldrT="[Text]"/>
      <dgm:spPr/>
      <dgm:t>
        <a:bodyPr/>
        <a:lstStyle/>
        <a:p>
          <a:endParaRPr lang="en-US" sz="800" dirty="0">
            <a:latin typeface="Arial" panose="020B0604020202020204" pitchFamily="34" charset="0"/>
            <a:cs typeface="Arial" panose="020B0604020202020204" pitchFamily="34" charset="0"/>
          </a:endParaRPr>
        </a:p>
      </dgm:t>
    </dgm:pt>
    <dgm:pt modelId="{40B55047-0E0E-4DB4-842A-18BF07D48649}" type="parTrans" cxnId="{28AC8D50-9A48-46C7-AA75-A9D3EB59546A}">
      <dgm:prSet/>
      <dgm:spPr/>
      <dgm:t>
        <a:bodyPr/>
        <a:lstStyle/>
        <a:p>
          <a:endParaRPr lang="en-US"/>
        </a:p>
      </dgm:t>
    </dgm:pt>
    <dgm:pt modelId="{AC992459-8412-4B7C-8155-2019903667D2}" type="sibTrans" cxnId="{28AC8D50-9A48-46C7-AA75-A9D3EB59546A}">
      <dgm:prSet/>
      <dgm:spPr/>
      <dgm:t>
        <a:bodyPr/>
        <a:lstStyle/>
        <a:p>
          <a:endParaRPr lang="en-US"/>
        </a:p>
      </dgm:t>
    </dgm:pt>
    <dgm:pt modelId="{8905A4E8-BA63-4704-901D-8239E68E39C2}" type="pres">
      <dgm:prSet presAssocID="{F65CC46A-F7E0-47A8-ACE2-3C45358A5A58}" presName="composite" presStyleCnt="0">
        <dgm:presLayoutVars>
          <dgm:chMax val="3"/>
          <dgm:animLvl val="lvl"/>
          <dgm:resizeHandles val="exact"/>
        </dgm:presLayoutVars>
      </dgm:prSet>
      <dgm:spPr/>
    </dgm:pt>
    <dgm:pt modelId="{A4F086D3-DEA8-419F-AEBA-1501B5D647C5}" type="pres">
      <dgm:prSet presAssocID="{7CEE896C-826D-4757-9259-8FBEDD9EB186}" presName="gear1" presStyleLbl="node1" presStyleIdx="0" presStyleCnt="3" custLinFactNeighborX="-2102" custLinFactNeighborY="3291">
        <dgm:presLayoutVars>
          <dgm:chMax val="1"/>
          <dgm:bulletEnabled val="1"/>
        </dgm:presLayoutVars>
      </dgm:prSet>
      <dgm:spPr/>
    </dgm:pt>
    <dgm:pt modelId="{38D2933E-B214-4C65-B02C-41436E8E7BA8}" type="pres">
      <dgm:prSet presAssocID="{7CEE896C-826D-4757-9259-8FBEDD9EB186}" presName="gear1srcNode" presStyleLbl="node1" presStyleIdx="0" presStyleCnt="3"/>
      <dgm:spPr/>
    </dgm:pt>
    <dgm:pt modelId="{CB1DA816-FCE8-4FF8-971E-4339E24FB35F}" type="pres">
      <dgm:prSet presAssocID="{7CEE896C-826D-4757-9259-8FBEDD9EB186}" presName="gear1dstNode" presStyleLbl="node1" presStyleIdx="0" presStyleCnt="3"/>
      <dgm:spPr/>
    </dgm:pt>
    <dgm:pt modelId="{291E3985-63F3-43C6-B005-25CE18D640CB}" type="pres">
      <dgm:prSet presAssocID="{56406182-4D35-472A-A587-63BC00D34471}" presName="gear2" presStyleLbl="node1" presStyleIdx="1" presStyleCnt="3">
        <dgm:presLayoutVars>
          <dgm:chMax val="1"/>
          <dgm:bulletEnabled val="1"/>
        </dgm:presLayoutVars>
      </dgm:prSet>
      <dgm:spPr/>
    </dgm:pt>
    <dgm:pt modelId="{98CA0AAE-C90B-4BA7-9107-A025B08D36C5}" type="pres">
      <dgm:prSet presAssocID="{56406182-4D35-472A-A587-63BC00D34471}" presName="gear2srcNode" presStyleLbl="node1" presStyleIdx="1" presStyleCnt="3"/>
      <dgm:spPr/>
    </dgm:pt>
    <dgm:pt modelId="{98161AC6-062C-49C9-AD13-224C2BFBC9DC}" type="pres">
      <dgm:prSet presAssocID="{56406182-4D35-472A-A587-63BC00D34471}" presName="gear2dstNode" presStyleLbl="node1" presStyleIdx="1" presStyleCnt="3"/>
      <dgm:spPr/>
    </dgm:pt>
    <dgm:pt modelId="{AA3F568F-55AB-465D-BD4A-7D754E6B4857}" type="pres">
      <dgm:prSet presAssocID="{6AD12642-1899-4C83-B492-781F1C06F97A}" presName="gear3" presStyleLbl="node1" presStyleIdx="2" presStyleCnt="3"/>
      <dgm:spPr/>
    </dgm:pt>
    <dgm:pt modelId="{CC5BBF4D-0781-48A2-94F9-01EA82807FD5}" type="pres">
      <dgm:prSet presAssocID="{6AD12642-1899-4C83-B492-781F1C06F97A}" presName="gear3tx" presStyleLbl="node1" presStyleIdx="2" presStyleCnt="3">
        <dgm:presLayoutVars>
          <dgm:chMax val="1"/>
          <dgm:bulletEnabled val="1"/>
        </dgm:presLayoutVars>
      </dgm:prSet>
      <dgm:spPr/>
    </dgm:pt>
    <dgm:pt modelId="{431D7893-F8BF-4C3D-98F0-B0EBE4240995}" type="pres">
      <dgm:prSet presAssocID="{6AD12642-1899-4C83-B492-781F1C06F97A}" presName="gear3srcNode" presStyleLbl="node1" presStyleIdx="2" presStyleCnt="3"/>
      <dgm:spPr/>
    </dgm:pt>
    <dgm:pt modelId="{02FD81BD-D06C-4B09-92DC-8935F4B69EF3}" type="pres">
      <dgm:prSet presAssocID="{6AD12642-1899-4C83-B492-781F1C06F97A}" presName="gear3dstNode" presStyleLbl="node1" presStyleIdx="2" presStyleCnt="3"/>
      <dgm:spPr/>
    </dgm:pt>
    <dgm:pt modelId="{5451BC76-5A66-438C-B12C-4B93565E0F73}" type="pres">
      <dgm:prSet presAssocID="{3CC81838-A4FC-40F4-9D63-3F41584CCA8D}" presName="connector1" presStyleLbl="sibTrans2D1" presStyleIdx="0" presStyleCnt="3" custLinFactNeighborX="865" custLinFactNeighborY="-210"/>
      <dgm:spPr/>
    </dgm:pt>
    <dgm:pt modelId="{EC67FC50-54F8-4A6B-ABF8-68B878F59475}" type="pres">
      <dgm:prSet presAssocID="{0509260B-BD5A-4EDF-B199-54577D012B07}" presName="connector2" presStyleLbl="sibTrans2D1" presStyleIdx="1" presStyleCnt="3" custLinFactNeighborX="1191" custLinFactNeighborY="-289"/>
      <dgm:spPr/>
    </dgm:pt>
    <dgm:pt modelId="{1FFF34F8-25DE-4B66-B864-69F57D9BC763}" type="pres">
      <dgm:prSet presAssocID="{61B80120-E944-4BB3-9CB4-8BEF02408BD3}" presName="connector3" presStyleLbl="sibTrans2D1" presStyleIdx="2" presStyleCnt="3" custLinFactNeighborX="1104" custLinFactNeighborY="-268"/>
      <dgm:spPr/>
    </dgm:pt>
  </dgm:ptLst>
  <dgm:cxnLst>
    <dgm:cxn modelId="{42B2BF1B-94DF-4345-BCCF-0C5E0A583CBF}" type="presOf" srcId="{56406182-4D35-472A-A587-63BC00D34471}" destId="{98161AC6-062C-49C9-AD13-224C2BFBC9DC}" srcOrd="2" destOrd="0" presId="urn:microsoft.com/office/officeart/2005/8/layout/gear1"/>
    <dgm:cxn modelId="{8DDF7C1F-B7F6-4BD1-BE69-FFDE74373837}" srcId="{F65CC46A-F7E0-47A8-ACE2-3C45358A5A58}" destId="{56406182-4D35-472A-A587-63BC00D34471}" srcOrd="1" destOrd="0" parTransId="{3F8E3962-4F9F-40B2-937B-596D14FBE92E}" sibTransId="{0509260B-BD5A-4EDF-B199-54577D012B07}"/>
    <dgm:cxn modelId="{56765428-1875-4CB4-90B2-FD308FA2B7E1}" srcId="{F65CC46A-F7E0-47A8-ACE2-3C45358A5A58}" destId="{6AD12642-1899-4C83-B492-781F1C06F97A}" srcOrd="2" destOrd="0" parTransId="{F6DC1522-9BE3-48CC-A31E-954C922DCF91}" sibTransId="{61B80120-E944-4BB3-9CB4-8BEF02408BD3}"/>
    <dgm:cxn modelId="{D8E8C631-9D73-4DB6-964F-EC41B4E9DB5E}" type="presOf" srcId="{6AD12642-1899-4C83-B492-781F1C06F97A}" destId="{AA3F568F-55AB-465D-BD4A-7D754E6B4857}" srcOrd="0" destOrd="0" presId="urn:microsoft.com/office/officeart/2005/8/layout/gear1"/>
    <dgm:cxn modelId="{0CCB923C-A2E1-4879-B633-2053F7486891}" type="presOf" srcId="{0509260B-BD5A-4EDF-B199-54577D012B07}" destId="{EC67FC50-54F8-4A6B-ABF8-68B878F59475}" srcOrd="0" destOrd="0" presId="urn:microsoft.com/office/officeart/2005/8/layout/gear1"/>
    <dgm:cxn modelId="{71EA1961-1578-4C49-81B2-340B567BD59F}" type="presOf" srcId="{56406182-4D35-472A-A587-63BC00D34471}" destId="{98CA0AAE-C90B-4BA7-9107-A025B08D36C5}" srcOrd="1" destOrd="0" presId="urn:microsoft.com/office/officeart/2005/8/layout/gear1"/>
    <dgm:cxn modelId="{EF839349-EAE3-4DFF-B973-EF29F5DAA248}" type="presOf" srcId="{F65CC46A-F7E0-47A8-ACE2-3C45358A5A58}" destId="{8905A4E8-BA63-4704-901D-8239E68E39C2}" srcOrd="0" destOrd="0" presId="urn:microsoft.com/office/officeart/2005/8/layout/gear1"/>
    <dgm:cxn modelId="{3730CE69-86EF-4E90-8065-AE8487981078}" type="presOf" srcId="{7CEE896C-826D-4757-9259-8FBEDD9EB186}" destId="{38D2933E-B214-4C65-B02C-41436E8E7BA8}" srcOrd="1" destOrd="0" presId="urn:microsoft.com/office/officeart/2005/8/layout/gear1"/>
    <dgm:cxn modelId="{28AC8D50-9A48-46C7-AA75-A9D3EB59546A}" srcId="{F65CC46A-F7E0-47A8-ACE2-3C45358A5A58}" destId="{5228BDB9-AFC7-4F95-8BF3-675317758DA6}" srcOrd="3" destOrd="0" parTransId="{40B55047-0E0E-4DB4-842A-18BF07D48649}" sibTransId="{AC992459-8412-4B7C-8155-2019903667D2}"/>
    <dgm:cxn modelId="{102D1554-AB90-4EBB-9C86-E3FD5DE144F2}" type="presOf" srcId="{3CC81838-A4FC-40F4-9D63-3F41584CCA8D}" destId="{5451BC76-5A66-438C-B12C-4B93565E0F73}" srcOrd="0" destOrd="0" presId="urn:microsoft.com/office/officeart/2005/8/layout/gear1"/>
    <dgm:cxn modelId="{57C9E95A-7313-4204-9352-8DF63B84138E}" type="presOf" srcId="{61B80120-E944-4BB3-9CB4-8BEF02408BD3}" destId="{1FFF34F8-25DE-4B66-B864-69F57D9BC763}" srcOrd="0" destOrd="0" presId="urn:microsoft.com/office/officeart/2005/8/layout/gear1"/>
    <dgm:cxn modelId="{828C329A-DE26-43CC-B08E-FDD0F23079F5}" type="presOf" srcId="{7CEE896C-826D-4757-9259-8FBEDD9EB186}" destId="{A4F086D3-DEA8-419F-AEBA-1501B5D647C5}" srcOrd="0" destOrd="0" presId="urn:microsoft.com/office/officeart/2005/8/layout/gear1"/>
    <dgm:cxn modelId="{703D50A8-B55B-4F18-88AB-A6B1C2B128B4}" type="presOf" srcId="{6AD12642-1899-4C83-B492-781F1C06F97A}" destId="{CC5BBF4D-0781-48A2-94F9-01EA82807FD5}" srcOrd="1" destOrd="0" presId="urn:microsoft.com/office/officeart/2005/8/layout/gear1"/>
    <dgm:cxn modelId="{2F7EECB1-9860-429D-B365-7B328BB0070C}" srcId="{F65CC46A-F7E0-47A8-ACE2-3C45358A5A58}" destId="{7CEE896C-826D-4757-9259-8FBEDD9EB186}" srcOrd="0" destOrd="0" parTransId="{5CD16783-149B-4509-AAAB-812F3491804E}" sibTransId="{3CC81838-A4FC-40F4-9D63-3F41584CCA8D}"/>
    <dgm:cxn modelId="{7C729DC2-8AEA-4B42-AD17-8CC56D622DBB}" type="presOf" srcId="{7CEE896C-826D-4757-9259-8FBEDD9EB186}" destId="{CB1DA816-FCE8-4FF8-971E-4339E24FB35F}" srcOrd="2" destOrd="0" presId="urn:microsoft.com/office/officeart/2005/8/layout/gear1"/>
    <dgm:cxn modelId="{210CC5C7-1AB9-4DA7-A86D-4AD6F1466CE0}" type="presOf" srcId="{6AD12642-1899-4C83-B492-781F1C06F97A}" destId="{431D7893-F8BF-4C3D-98F0-B0EBE4240995}" srcOrd="2" destOrd="0" presId="urn:microsoft.com/office/officeart/2005/8/layout/gear1"/>
    <dgm:cxn modelId="{E67A91DB-ACDF-42AF-BE11-F56AC6072694}" type="presOf" srcId="{6AD12642-1899-4C83-B492-781F1C06F97A}" destId="{02FD81BD-D06C-4B09-92DC-8935F4B69EF3}" srcOrd="3" destOrd="0" presId="urn:microsoft.com/office/officeart/2005/8/layout/gear1"/>
    <dgm:cxn modelId="{7DE6ACE3-D3BD-45A6-AD80-F4F052F88162}" type="presOf" srcId="{56406182-4D35-472A-A587-63BC00D34471}" destId="{291E3985-63F3-43C6-B005-25CE18D640CB}" srcOrd="0" destOrd="0" presId="urn:microsoft.com/office/officeart/2005/8/layout/gear1"/>
    <dgm:cxn modelId="{6B0B3825-8D1D-47BF-BBF4-112C8FB9B203}" type="presParOf" srcId="{8905A4E8-BA63-4704-901D-8239E68E39C2}" destId="{A4F086D3-DEA8-419F-AEBA-1501B5D647C5}" srcOrd="0" destOrd="0" presId="urn:microsoft.com/office/officeart/2005/8/layout/gear1"/>
    <dgm:cxn modelId="{9FD0EC05-5B58-47F6-8842-FBB9EE2F3E15}" type="presParOf" srcId="{8905A4E8-BA63-4704-901D-8239E68E39C2}" destId="{38D2933E-B214-4C65-B02C-41436E8E7BA8}" srcOrd="1" destOrd="0" presId="urn:microsoft.com/office/officeart/2005/8/layout/gear1"/>
    <dgm:cxn modelId="{6EE4441D-BA07-4F8D-913F-53235D67459A}" type="presParOf" srcId="{8905A4E8-BA63-4704-901D-8239E68E39C2}" destId="{CB1DA816-FCE8-4FF8-971E-4339E24FB35F}" srcOrd="2" destOrd="0" presId="urn:microsoft.com/office/officeart/2005/8/layout/gear1"/>
    <dgm:cxn modelId="{BFE8BB97-C911-400F-A5EF-CEB8C63F90B5}" type="presParOf" srcId="{8905A4E8-BA63-4704-901D-8239E68E39C2}" destId="{291E3985-63F3-43C6-B005-25CE18D640CB}" srcOrd="3" destOrd="0" presId="urn:microsoft.com/office/officeart/2005/8/layout/gear1"/>
    <dgm:cxn modelId="{8BBF3592-7A47-4423-BEEE-5B5C88D1B8A8}" type="presParOf" srcId="{8905A4E8-BA63-4704-901D-8239E68E39C2}" destId="{98CA0AAE-C90B-4BA7-9107-A025B08D36C5}" srcOrd="4" destOrd="0" presId="urn:microsoft.com/office/officeart/2005/8/layout/gear1"/>
    <dgm:cxn modelId="{8BB2EE38-2C23-4C3E-8644-1A1BBD4C57BB}" type="presParOf" srcId="{8905A4E8-BA63-4704-901D-8239E68E39C2}" destId="{98161AC6-062C-49C9-AD13-224C2BFBC9DC}" srcOrd="5" destOrd="0" presId="urn:microsoft.com/office/officeart/2005/8/layout/gear1"/>
    <dgm:cxn modelId="{D4F32AC4-4EB2-4FDD-B37E-95FFFF6D6DF0}" type="presParOf" srcId="{8905A4E8-BA63-4704-901D-8239E68E39C2}" destId="{AA3F568F-55AB-465D-BD4A-7D754E6B4857}" srcOrd="6" destOrd="0" presId="urn:microsoft.com/office/officeart/2005/8/layout/gear1"/>
    <dgm:cxn modelId="{8A8AD222-CEFB-4892-BC06-0F6E95C72B8E}" type="presParOf" srcId="{8905A4E8-BA63-4704-901D-8239E68E39C2}" destId="{CC5BBF4D-0781-48A2-94F9-01EA82807FD5}" srcOrd="7" destOrd="0" presId="urn:microsoft.com/office/officeart/2005/8/layout/gear1"/>
    <dgm:cxn modelId="{AF72A534-3117-472A-8BBF-4B77CEE965E0}" type="presParOf" srcId="{8905A4E8-BA63-4704-901D-8239E68E39C2}" destId="{431D7893-F8BF-4C3D-98F0-B0EBE4240995}" srcOrd="8" destOrd="0" presId="urn:microsoft.com/office/officeart/2005/8/layout/gear1"/>
    <dgm:cxn modelId="{21017498-28A6-4F85-B9AD-DF1F24A22315}" type="presParOf" srcId="{8905A4E8-BA63-4704-901D-8239E68E39C2}" destId="{02FD81BD-D06C-4B09-92DC-8935F4B69EF3}" srcOrd="9" destOrd="0" presId="urn:microsoft.com/office/officeart/2005/8/layout/gear1"/>
    <dgm:cxn modelId="{DF384909-6A4E-40DE-96B9-87BB5230E58C}" type="presParOf" srcId="{8905A4E8-BA63-4704-901D-8239E68E39C2}" destId="{5451BC76-5A66-438C-B12C-4B93565E0F73}" srcOrd="10" destOrd="0" presId="urn:microsoft.com/office/officeart/2005/8/layout/gear1"/>
    <dgm:cxn modelId="{F5805FF0-4609-40A0-BF94-676EBB5AC7D0}" type="presParOf" srcId="{8905A4E8-BA63-4704-901D-8239E68E39C2}" destId="{EC67FC50-54F8-4A6B-ABF8-68B878F59475}" srcOrd="11" destOrd="0" presId="urn:microsoft.com/office/officeart/2005/8/layout/gear1"/>
    <dgm:cxn modelId="{543AE6BC-80A0-4E31-B641-BCB110E47DE8}" type="presParOf" srcId="{8905A4E8-BA63-4704-901D-8239E68E39C2}" destId="{1FFF34F8-25DE-4B66-B864-69F57D9BC76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086D3-DEA8-419F-AEBA-1501B5D647C5}">
      <dsp:nvSpPr>
        <dsp:cNvPr id="0" name=""/>
        <dsp:cNvSpPr/>
      </dsp:nvSpPr>
      <dsp:spPr>
        <a:xfrm>
          <a:off x="1038861" y="1249180"/>
          <a:ext cx="1303199" cy="1303199"/>
        </a:xfrm>
        <a:prstGeom prst="gear9">
          <a:avLst/>
        </a:prstGeom>
        <a:gradFill flip="none" rotWithShape="0">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33375">
            <a:lnSpc>
              <a:spcPct val="90000"/>
            </a:lnSpc>
            <a:spcBef>
              <a:spcPct val="0"/>
            </a:spcBef>
            <a:spcAft>
              <a:spcPct val="35000"/>
            </a:spcAft>
            <a:buNone/>
          </a:pPr>
          <a:r>
            <a:rPr lang="en-US" sz="750" b="1" kern="1200" dirty="0">
              <a:latin typeface="Arial" panose="020B0604020202020204" pitchFamily="34" charset="0"/>
              <a:cs typeface="Arial" panose="020B0604020202020204" pitchFamily="34" charset="0"/>
            </a:rPr>
            <a:t>Existence &amp; Completeness (E/C) Testing</a:t>
          </a:r>
        </a:p>
      </dsp:txBody>
      <dsp:txXfrm>
        <a:off x="1300862" y="1554448"/>
        <a:ext cx="779197" cy="669871"/>
      </dsp:txXfrm>
    </dsp:sp>
    <dsp:sp modelId="{291E3985-63F3-43C6-B005-25CE18D640CB}">
      <dsp:nvSpPr>
        <dsp:cNvPr id="0" name=""/>
        <dsp:cNvSpPr/>
      </dsp:nvSpPr>
      <dsp:spPr>
        <a:xfrm>
          <a:off x="308029" y="898262"/>
          <a:ext cx="947781" cy="947781"/>
        </a:xfrm>
        <a:prstGeom prst="gear6">
          <a:avLst/>
        </a:prstGeom>
        <a:gradFill flip="none" rotWithShape="0">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33375">
            <a:lnSpc>
              <a:spcPct val="90000"/>
            </a:lnSpc>
            <a:spcBef>
              <a:spcPct val="0"/>
            </a:spcBef>
            <a:spcAft>
              <a:spcPct val="35000"/>
            </a:spcAft>
            <a:buNone/>
          </a:pPr>
          <a:r>
            <a:rPr lang="en-US" sz="750" b="1" kern="1200" dirty="0">
              <a:latin typeface="Arial" panose="020B0604020202020204" pitchFamily="34" charset="0"/>
              <a:cs typeface="Arial" panose="020B0604020202020204" pitchFamily="34" charset="0"/>
            </a:rPr>
            <a:t>Inventory  Accuracy</a:t>
          </a:r>
        </a:p>
      </dsp:txBody>
      <dsp:txXfrm>
        <a:off x="546636" y="1138311"/>
        <a:ext cx="470567" cy="467683"/>
      </dsp:txXfrm>
    </dsp:sp>
    <dsp:sp modelId="{AA3F568F-55AB-465D-BD4A-7D754E6B4857}">
      <dsp:nvSpPr>
        <dsp:cNvPr id="0" name=""/>
        <dsp:cNvSpPr/>
      </dsp:nvSpPr>
      <dsp:spPr>
        <a:xfrm rot="20700000">
          <a:off x="838883" y="244390"/>
          <a:ext cx="928632" cy="928632"/>
        </a:xfrm>
        <a:prstGeom prst="gear6">
          <a:avLst/>
        </a:prstGeom>
        <a:gradFill flip="none" rotWithShape="0">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33375">
            <a:lnSpc>
              <a:spcPct val="90000"/>
            </a:lnSpc>
            <a:spcBef>
              <a:spcPct val="0"/>
            </a:spcBef>
            <a:spcAft>
              <a:spcPct val="35000"/>
            </a:spcAft>
            <a:buNone/>
          </a:pPr>
          <a:r>
            <a:rPr lang="en-US" sz="750" b="1" kern="1200" dirty="0">
              <a:latin typeface="Arial" panose="020B0604020202020204" pitchFamily="34" charset="0"/>
              <a:cs typeface="Arial" panose="020B0604020202020204" pitchFamily="34" charset="0"/>
            </a:rPr>
            <a:t>Iron Clad Controls</a:t>
          </a:r>
        </a:p>
      </dsp:txBody>
      <dsp:txXfrm rot="-20700000">
        <a:off x="1042559" y="448066"/>
        <a:ext cx="521279" cy="521279"/>
      </dsp:txXfrm>
    </dsp:sp>
    <dsp:sp modelId="{5451BC76-5A66-438C-B12C-4B93565E0F73}">
      <dsp:nvSpPr>
        <dsp:cNvPr id="0" name=""/>
        <dsp:cNvSpPr/>
      </dsp:nvSpPr>
      <dsp:spPr>
        <a:xfrm>
          <a:off x="961706" y="1016575"/>
          <a:ext cx="1668095" cy="1668095"/>
        </a:xfrm>
        <a:prstGeom prst="circularArrow">
          <a:avLst>
            <a:gd name="adj1" fmla="val 4688"/>
            <a:gd name="adj2" fmla="val 299029"/>
            <a:gd name="adj3" fmla="val 2446882"/>
            <a:gd name="adj4" fmla="val 16019537"/>
            <a:gd name="adj5" fmla="val 5469"/>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C67FC50-54F8-4A6B-ABF8-68B878F59475}">
      <dsp:nvSpPr>
        <dsp:cNvPr id="0" name=""/>
        <dsp:cNvSpPr/>
      </dsp:nvSpPr>
      <dsp:spPr>
        <a:xfrm>
          <a:off x="154613" y="692883"/>
          <a:ext cx="1211975" cy="1211975"/>
        </a:xfrm>
        <a:prstGeom prst="leftCircularArrow">
          <a:avLst>
            <a:gd name="adj1" fmla="val 6452"/>
            <a:gd name="adj2" fmla="val 429999"/>
            <a:gd name="adj3" fmla="val 10489124"/>
            <a:gd name="adj4" fmla="val 14837806"/>
            <a:gd name="adj5" fmla="val 7527"/>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FFF34F8-25DE-4B66-B864-69F57D9BC763}">
      <dsp:nvSpPr>
        <dsp:cNvPr id="0" name=""/>
        <dsp:cNvSpPr/>
      </dsp:nvSpPr>
      <dsp:spPr>
        <a:xfrm>
          <a:off x="638507" y="45314"/>
          <a:ext cx="1306753" cy="1306753"/>
        </a:xfrm>
        <a:prstGeom prst="circularArrow">
          <a:avLst>
            <a:gd name="adj1" fmla="val 5984"/>
            <a:gd name="adj2" fmla="val 394124"/>
            <a:gd name="adj3" fmla="val 13313824"/>
            <a:gd name="adj4" fmla="val 10508221"/>
            <a:gd name="adj5" fmla="val 6981"/>
          </a:avLst>
        </a:prstGeom>
        <a:solidFill>
          <a:srgbClr val="D9D9D9"/>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41C688E-5DD9-4737-BAAF-BB0E7406477A}" type="datetimeFigureOut">
              <a:rPr lang="en-US" smtClean="0"/>
              <a:t>9/5/2024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0CA7565-4BBE-4723-854A-D268DF371C69}" type="slidenum">
              <a:rPr lang="en-US" smtClean="0"/>
              <a:t>‹#›</a:t>
            </a:fld>
            <a:endParaRPr lang="en-US"/>
          </a:p>
        </p:txBody>
      </p:sp>
    </p:spTree>
    <p:extLst>
      <p:ext uri="{BB962C8B-B14F-4D97-AF65-F5344CB8AC3E}">
        <p14:creationId xmlns:p14="http://schemas.microsoft.com/office/powerpoint/2010/main" val="159611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3</a:t>
            </a:fld>
            <a:endParaRPr lang="en-US"/>
          </a:p>
        </p:txBody>
      </p:sp>
    </p:spTree>
    <p:extLst>
      <p:ext uri="{BB962C8B-B14F-4D97-AF65-F5344CB8AC3E}">
        <p14:creationId xmlns:p14="http://schemas.microsoft.com/office/powerpoint/2010/main" val="74259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16</a:t>
            </a:fld>
            <a:endParaRPr lang="en-US"/>
          </a:p>
        </p:txBody>
      </p:sp>
    </p:spTree>
    <p:extLst>
      <p:ext uri="{BB962C8B-B14F-4D97-AF65-F5344CB8AC3E}">
        <p14:creationId xmlns:p14="http://schemas.microsoft.com/office/powerpoint/2010/main" val="3404703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17</a:t>
            </a:fld>
            <a:endParaRPr lang="en-US"/>
          </a:p>
        </p:txBody>
      </p:sp>
    </p:spTree>
    <p:extLst>
      <p:ext uri="{BB962C8B-B14F-4D97-AF65-F5344CB8AC3E}">
        <p14:creationId xmlns:p14="http://schemas.microsoft.com/office/powerpoint/2010/main" val="360869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12788"/>
            <a:ext cx="6326188" cy="3557587"/>
          </a:xfrm>
        </p:spPr>
      </p:sp>
      <p:sp>
        <p:nvSpPr>
          <p:cNvPr id="3" name="Notes Placeholder 2"/>
          <p:cNvSpPr>
            <a:spLocks noGrp="1"/>
          </p:cNvSpPr>
          <p:nvPr>
            <p:ph type="body" idx="1"/>
          </p:nvPr>
        </p:nvSpPr>
        <p:spPr/>
        <p:txBody>
          <a:bodyPr/>
          <a:lstStyle/>
          <a:p>
            <a:r>
              <a:rPr lang="en-US" dirty="0"/>
              <a:t>Attribute C: Make sure to consider the time zone of the plant that is being tested – ERP posts in the time zone the server is in, not the time zone the plant posting the transaction is in</a:t>
            </a:r>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19</a:t>
            </a:fld>
            <a:endParaRPr lang="en-US" dirty="0"/>
          </a:p>
        </p:txBody>
      </p:sp>
    </p:spTree>
    <p:extLst>
      <p:ext uri="{BB962C8B-B14F-4D97-AF65-F5344CB8AC3E}">
        <p14:creationId xmlns:p14="http://schemas.microsoft.com/office/powerpoint/2010/main" val="9645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remember: It is not your company being audited, it is the Navy being audited.</a:t>
            </a:r>
            <a:r>
              <a:rPr lang="en-US" baseline="0" dirty="0"/>
              <a:t> The training you are about to receive from the CAV Analysts, directly correlates to the accuracy in the reporting of inventory transactions. This has a direct impact in the results of the audits being conducted. The more accurate and timely your activity is in posting these transactions, leads to better results and less of an impact to your operations during an audit. </a:t>
            </a:r>
            <a:endParaRPr lang="en-US" dirty="0"/>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22</a:t>
            </a:fld>
            <a:endParaRPr lang="en-US"/>
          </a:p>
        </p:txBody>
      </p:sp>
    </p:spTree>
    <p:extLst>
      <p:ext uri="{BB962C8B-B14F-4D97-AF65-F5344CB8AC3E}">
        <p14:creationId xmlns:p14="http://schemas.microsoft.com/office/powerpoint/2010/main" val="666137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94131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inventory accountability preparation(s) … Do you have an “actionable plan?”</a:t>
            </a:r>
          </a:p>
          <a:p>
            <a:endParaRPr lang="en-US" dirty="0"/>
          </a:p>
          <a:p>
            <a:r>
              <a:rPr lang="en-US" dirty="0"/>
              <a:t>Appropriate leadership engagement &amp; subject matter expertise on-site</a:t>
            </a:r>
          </a:p>
          <a:p>
            <a:endParaRPr lang="en-US" dirty="0"/>
          </a:p>
          <a:p>
            <a:r>
              <a:rPr lang="en-US" dirty="0"/>
              <a:t>NWCF-SM Inventory segregation, organization and accuracy</a:t>
            </a:r>
          </a:p>
          <a:p>
            <a:endParaRPr lang="en-US" dirty="0"/>
          </a:p>
          <a:p>
            <a:r>
              <a:rPr lang="en-US" dirty="0"/>
              <a:t>Timely receipt, issue of materiel to include </a:t>
            </a:r>
            <a:r>
              <a:rPr lang="en-US" dirty="0" err="1"/>
              <a:t>WebCAV</a:t>
            </a:r>
            <a:r>
              <a:rPr lang="en-US" dirty="0"/>
              <a:t> / CAV-RP updates</a:t>
            </a:r>
          </a:p>
          <a:p>
            <a:endParaRPr lang="en-US" dirty="0"/>
          </a:p>
          <a:p>
            <a:r>
              <a:rPr lang="en-US" dirty="0"/>
              <a:t>Elimination of potential excess materiel in your possession</a:t>
            </a:r>
          </a:p>
          <a:p>
            <a:endParaRPr lang="en-US" dirty="0"/>
          </a:p>
          <a:p>
            <a:r>
              <a:rPr lang="en-US" dirty="0"/>
              <a:t>Ability to demonstrate familiarity with CAV SOW &amp; compliance</a:t>
            </a:r>
          </a:p>
          <a:p>
            <a:endParaRPr lang="en-US" dirty="0"/>
          </a:p>
          <a:p>
            <a:r>
              <a:rPr lang="en-US" dirty="0"/>
              <a:t>Responsiveness to auditors and ability to produce KSDs</a:t>
            </a:r>
          </a:p>
        </p:txBody>
      </p:sp>
    </p:spTree>
    <p:extLst>
      <p:ext uri="{BB962C8B-B14F-4D97-AF65-F5344CB8AC3E}">
        <p14:creationId xmlns:p14="http://schemas.microsoft.com/office/powerpoint/2010/main" val="264784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remember: It is not your company being audited, it is the Navy being audited.</a:t>
            </a:r>
            <a:r>
              <a:rPr lang="en-US" baseline="0" dirty="0"/>
              <a:t> The training you are about to receive from the CAV Analysts, directly correlates to the accuracy in the reporting of inventory transactions. This has a direct impact in the results of the audits being conducted. The more accurate and timely your activity is in posting these transactions, leads to better results and less of an impact to your operations during an audit. </a:t>
            </a:r>
            <a:endParaRPr lang="en-US" dirty="0"/>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5</a:t>
            </a:fld>
            <a:endParaRPr lang="en-US"/>
          </a:p>
        </p:txBody>
      </p:sp>
    </p:spTree>
    <p:extLst>
      <p:ext uri="{BB962C8B-B14F-4D97-AF65-F5344CB8AC3E}">
        <p14:creationId xmlns:p14="http://schemas.microsoft.com/office/powerpoint/2010/main" val="151002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Regional Inventory Accuracy Officers (RIAOs) assigned in each of these regions to assist SUP18 with</a:t>
            </a:r>
            <a:r>
              <a:rPr lang="en-US" baseline="0" dirty="0"/>
              <a:t> testing and remediation functions at the physical locations. RIAOs are available to assist with training, scheduling, testing, and </a:t>
            </a:r>
            <a:r>
              <a:rPr lang="en-US" baseline="0"/>
              <a:t>issue resolution upon request.</a:t>
            </a:r>
            <a:endParaRPr lang="en-US" dirty="0"/>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6</a:t>
            </a:fld>
            <a:endParaRPr lang="en-US"/>
          </a:p>
        </p:txBody>
      </p:sp>
    </p:spTree>
    <p:extLst>
      <p:ext uri="{BB962C8B-B14F-4D97-AF65-F5344CB8AC3E}">
        <p14:creationId xmlns:p14="http://schemas.microsoft.com/office/powerpoint/2010/main" val="336187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101 Training Presentation, which provides further detail and information on the Independent Public Audit (IPA) process can be requested from your WSS N85 CAV Analyst</a:t>
            </a:r>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8</a:t>
            </a:fld>
            <a:endParaRPr lang="en-US"/>
          </a:p>
        </p:txBody>
      </p:sp>
    </p:spTree>
    <p:extLst>
      <p:ext uri="{BB962C8B-B14F-4D97-AF65-F5344CB8AC3E}">
        <p14:creationId xmlns:p14="http://schemas.microsoft.com/office/powerpoint/2010/main" val="91362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dirty="0">
                <a:solidFill>
                  <a:srgbClr val="000000"/>
                </a:solidFill>
                <a:latin typeface="Calibri" panose="020F0502020204030204" pitchFamily="34" charset="0"/>
              </a:rPr>
              <a:t>Existence or occurrence: </a:t>
            </a:r>
            <a:r>
              <a:rPr lang="en-US" sz="1800" dirty="0">
                <a:solidFill>
                  <a:srgbClr val="000000"/>
                </a:solidFill>
                <a:latin typeface="Calibri" panose="020F0502020204030204" pitchFamily="34" charset="0"/>
              </a:rPr>
              <a:t>An entity’s assets (</a:t>
            </a:r>
            <a:r>
              <a:rPr lang="en-US" sz="1800" i="1" dirty="0">
                <a:solidFill>
                  <a:srgbClr val="000000"/>
                </a:solidFill>
                <a:latin typeface="Calibri" panose="020F0502020204030204" pitchFamily="34" charset="0"/>
              </a:rPr>
              <a:t>things we own</a:t>
            </a:r>
            <a:r>
              <a:rPr lang="en-US" sz="1800" dirty="0">
                <a:solidFill>
                  <a:srgbClr val="000000"/>
                </a:solidFill>
                <a:latin typeface="Calibri" panose="020F0502020204030204" pitchFamily="34" charset="0"/>
              </a:rPr>
              <a:t>), liabilities (</a:t>
            </a:r>
            <a:r>
              <a:rPr lang="en-US" sz="1800" i="1" dirty="0">
                <a:solidFill>
                  <a:srgbClr val="000000"/>
                </a:solidFill>
                <a:latin typeface="Calibri" panose="020F0502020204030204" pitchFamily="34" charset="0"/>
              </a:rPr>
              <a:t>things we owe</a:t>
            </a:r>
            <a:r>
              <a:rPr lang="en-US" sz="1800" dirty="0">
                <a:solidFill>
                  <a:srgbClr val="000000"/>
                </a:solidFill>
                <a:latin typeface="Calibri" panose="020F0502020204030204" pitchFamily="34" charset="0"/>
              </a:rPr>
              <a:t>), and net position exist at a given date.​</a:t>
            </a:r>
            <a:endParaRPr lang="en-US" b="0" i="0" dirty="0">
              <a:solidFill>
                <a:srgbClr val="444444"/>
              </a:solidFill>
              <a:effectLst/>
              <a:latin typeface="Calibri" panose="020F0502020204030204" pitchFamily="34" charset="0"/>
            </a:endParaRPr>
          </a:p>
          <a:p>
            <a:pPr algn="l" rtl="0" fontAlgn="base"/>
            <a:r>
              <a:rPr lang="en-US" sz="1800" b="1" dirty="0">
                <a:solidFill>
                  <a:srgbClr val="000000"/>
                </a:solidFill>
                <a:latin typeface="Calibri" panose="020F0502020204030204" pitchFamily="34" charset="0"/>
              </a:rPr>
              <a:t>Completeness:</a:t>
            </a:r>
            <a:r>
              <a:rPr lang="en-US" sz="1800" dirty="0">
                <a:solidFill>
                  <a:srgbClr val="000000"/>
                </a:solidFill>
                <a:latin typeface="Calibri" panose="020F0502020204030204" pitchFamily="34" charset="0"/>
              </a:rPr>
              <a:t> All transactions and events that should have been recorded are recorded in the proper period. </a:t>
            </a:r>
            <a:endParaRPr lang="en-US" b="0" i="0" dirty="0">
              <a:solidFill>
                <a:srgbClr val="444444"/>
              </a:solidFill>
              <a:effectLst/>
              <a:latin typeface="Calibri" panose="020F0502020204030204" pitchFamily="34" charset="0"/>
            </a:endParaRPr>
          </a:p>
          <a:p>
            <a:r>
              <a:rPr lang="en-US" sz="1800" b="1" dirty="0">
                <a:solidFill>
                  <a:srgbClr val="000000"/>
                </a:solidFill>
                <a:latin typeface="Calibri" panose="020F0502020204030204" pitchFamily="34" charset="0"/>
              </a:rPr>
              <a:t>Accuracy/valuation or allocation:</a:t>
            </a:r>
            <a:r>
              <a:rPr lang="en-US" sz="1800" dirty="0">
                <a:solidFill>
                  <a:srgbClr val="000000"/>
                </a:solidFill>
                <a:latin typeface="Calibri" panose="020F0502020204030204" pitchFamily="34" charset="0"/>
              </a:rPr>
              <a:t> Amounts and other data relating to recorded transactions and events have been recorded appropriately</a:t>
            </a:r>
            <a:endParaRPr lang="en-US" dirty="0"/>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9</a:t>
            </a:fld>
            <a:endParaRPr lang="en-US"/>
          </a:p>
        </p:txBody>
      </p:sp>
    </p:spTree>
    <p:extLst>
      <p:ext uri="{BB962C8B-B14F-4D97-AF65-F5344CB8AC3E}">
        <p14:creationId xmlns:p14="http://schemas.microsoft.com/office/powerpoint/2010/main" val="374018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78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DEVELOPMENT:  SUP 183 identifies the plants to be tested and puts together a schedule of proposed testing dates for each | IPA provides listing of plants and proposed audit dates to SUP 183, SUP 183 confirms the plants’ availability/provides alternate dates if unable to support the initially proposed dates with the IPA</a:t>
            </a:r>
          </a:p>
          <a:p>
            <a:endParaRPr lang="en-US" dirty="0"/>
          </a:p>
          <a:p>
            <a:r>
              <a:rPr lang="en-US" dirty="0"/>
              <a:t>4-5 WEEKS: Coordination email requests completion of Readiness Checklist and Contact Sheet, as well as confirmation of availability of plant to support testing on scheduled dates – plant is also requested/required to provide any additional information/forms that need to be completed by the testing/audit teams related to Security Accesses, Visit Requests, Proprietary Information</a:t>
            </a:r>
          </a:p>
          <a:p>
            <a:endParaRPr lang="en-US" dirty="0"/>
          </a:p>
          <a:p>
            <a:r>
              <a:rPr lang="en-US" dirty="0"/>
              <a:t>2-3 WEEKS: Oversight Testing Team Lead will continue communications with BSO/Plant to confirm all information provided by Plant &amp; to ensure that Security requirements have been completed/processed | AUDITS – SUP 183 holds “pre-planning” meeting with BSO/Plant and Testing Team to confirm all information provided by Plant, verify Security requirements, and obtain any other information pertinent to the IPA and Testing Team’s arrival and access (3 weeks prior to audit); FMO schedules and holds Planning meeting with BSO/Plant, SUP01 Stakeholders, Testing Team, IPA, DODIG, and any other relevant stakeholders – meeting will confirm dates of audit, audit expectations, start and end times for each day of the audit, start times for audit related meetings (In Brief, Hot Wash, Close Out), and determines arrival time for all persons attending the audit to be able to get through Security and obtain necessary visitor badges/passes.</a:t>
            </a:r>
          </a:p>
          <a:p>
            <a:endParaRPr lang="en-US" dirty="0"/>
          </a:p>
          <a:p>
            <a:r>
              <a:rPr lang="en-US" dirty="0"/>
              <a:t>1 WEEK: Oversight – SUP 183 &amp; KPMG audit coaches determine the Existence NIIN selection &amp; provide to the Testing Team; if applicable to the Plant based on BLA, Testing Team Lead will provide list of Existence NIINs to the plant no more than 2 business days prior to the start of testing (purpose of sending advanced list of Existence NIINs is for plant to identify most time efficient path/process within the warehouse spaces for the Testing Team to access and count the associated assets.  Advance NIIN lists are not provided so that the plant can perform their own inventory prior to the Testing Team’s arrival to have their books and assets pristine and matching.) | AUDIT:  Generally, IPA does not provide the list of Existence NIINs selected for audit in advance of each day of the audit visit.  At most, they may provide the list of NIINs to be counted each day sometime during the day/business day immediately prior to the day the NIINs are planned to be counted (however, the email providing the NIINs may not be sent until very late in the day, sometimes after normal working hours).</a:t>
            </a:r>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13</a:t>
            </a:fld>
            <a:endParaRPr lang="en-US"/>
          </a:p>
        </p:txBody>
      </p:sp>
    </p:spTree>
    <p:extLst>
      <p:ext uri="{BB962C8B-B14F-4D97-AF65-F5344CB8AC3E}">
        <p14:creationId xmlns:p14="http://schemas.microsoft.com/office/powerpoint/2010/main" val="357096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14</a:t>
            </a:fld>
            <a:endParaRPr lang="en-US"/>
          </a:p>
        </p:txBody>
      </p:sp>
    </p:spTree>
    <p:extLst>
      <p:ext uri="{BB962C8B-B14F-4D97-AF65-F5344CB8AC3E}">
        <p14:creationId xmlns:p14="http://schemas.microsoft.com/office/powerpoint/2010/main" val="147083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15</a:t>
            </a:fld>
            <a:endParaRPr lang="en-US"/>
          </a:p>
        </p:txBody>
      </p:sp>
    </p:spTree>
    <p:extLst>
      <p:ext uri="{BB962C8B-B14F-4D97-AF65-F5344CB8AC3E}">
        <p14:creationId xmlns:p14="http://schemas.microsoft.com/office/powerpoint/2010/main" val="15145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metoc.navy.mil/fwcsd/fwc-sd.html"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metoc.navy.mil/fwcn/fwcn.html#!/analysis.html"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metoc.navy.mil/fwcsd/fwc-sd.html" TargetMode="Externa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metoc.navy.mil/fwcn/fwcn.html#!/analysis.html"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metoc.navy.mil/fwcsd/fwc-sd.html" TargetMode="External"/><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metoc.navy.mil/fwcn/fwcn.html#!/analysis.html"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metoc.navy.mil/fwcsd/fwc-sd.html"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metoc.navy.mil/fwcn/fwcn.html#!/analysis.html"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www.metoc.navy.mil/fwcsd/fwc-sd.html" TargetMode="External"/><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hyperlink" Target="https://www.metoc.navy.mil/fwcn/fwcn.html#!/analysis.html"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www.metoc.navy.mil/fwcsd/fwc-sd.html" TargetMode="External"/><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hyperlink" Target="https://www.metoc.navy.mil/fwcn/fwcn.html#!/analysis.html" TargetMode="Externa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s://www.metoc.navy.mil/fwcsd/fwc-sd.html" TargetMode="External"/><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hyperlink" Target="https://www.metoc.navy.mil/fwcn/fwcn.html#!/analysis.html"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s://www.metoc.navy.mil/fwcsd/fwc-sd.html" TargetMode="External"/><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hyperlink" Target="https://www.metoc.navy.mil/fwcn/fwcn.html#!/analysis.html"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dirty="0"/>
              <a:t>Click to edit Master title style</a:t>
            </a:r>
          </a:p>
        </p:txBody>
      </p:sp>
      <p:sp>
        <p:nvSpPr>
          <p:cNvPr id="6" name="Text Placeholder 2"/>
          <p:cNvSpPr>
            <a:spLocks noGrp="1"/>
          </p:cNvSpPr>
          <p:nvPr>
            <p:ph type="body" sz="quarter" idx="12"/>
          </p:nvPr>
        </p:nvSpPr>
        <p:spPr>
          <a:xfrm>
            <a:off x="-2" y="1421295"/>
            <a:ext cx="12192001"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81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dirty="0"/>
              <a:t>Click to edit Master title style</a:t>
            </a:r>
          </a:p>
        </p:txBody>
      </p:sp>
      <p:sp>
        <p:nvSpPr>
          <p:cNvPr id="6" name="Text Placeholder 2"/>
          <p:cNvSpPr>
            <a:spLocks noGrp="1"/>
          </p:cNvSpPr>
          <p:nvPr>
            <p:ph type="body" sz="quarter" idx="12"/>
          </p:nvPr>
        </p:nvSpPr>
        <p:spPr>
          <a:xfrm>
            <a:off x="-2" y="1421295"/>
            <a:ext cx="12192001"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7106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dirty="0"/>
              <a:t>Click to edit Master title style</a:t>
            </a:r>
          </a:p>
        </p:txBody>
      </p:sp>
      <p:sp>
        <p:nvSpPr>
          <p:cNvPr id="7"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114919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u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flipH="1">
            <a:off x="6108190" y="1188719"/>
            <a:ext cx="2" cy="54384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402646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4"/>
          </p:nvPr>
        </p:nvSpPr>
        <p:spPr>
          <a:xfrm>
            <a:off x="0" y="4014216"/>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0" y="4014216"/>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0" y="6627168"/>
            <a:ext cx="1341072" cy="230832"/>
          </a:xfrm>
          <a:prstGeom prst="rect">
            <a:avLst/>
          </a:prstGeom>
          <a:noFill/>
        </p:spPr>
        <p:txBody>
          <a:bodyPr vert="horz" wrap="none" lIns="45720" tIns="45720" rIns="45720" bIns="45720" rtlCol="0" anchor="b">
            <a:spAutoFit/>
          </a:bodyPr>
          <a:lstStyle>
            <a:lvl1pPr marL="0" indent="0" algn="l">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199676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2825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4"/>
          </p:nvPr>
        </p:nvSpPr>
        <p:spPr>
          <a:xfrm>
            <a:off x="0" y="4014216"/>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0" y="4014216"/>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0" y="6627168"/>
            <a:ext cx="1341072" cy="230832"/>
          </a:xfrm>
          <a:prstGeom prst="rect">
            <a:avLst/>
          </a:prstGeom>
          <a:noFill/>
        </p:spPr>
        <p:txBody>
          <a:bodyPr vert="horz" wrap="none" lIns="45720" tIns="45720" rIns="45720" bIns="45720" rtlCol="0" anchor="b">
            <a:spAutoFit/>
          </a:bodyPr>
          <a:lstStyle>
            <a:lvl1pPr marL="0" indent="0" algn="l">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7587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cxnSp>
        <p:nvCxnSpPr>
          <p:cNvPr id="41" name="Straight Connector 40"/>
          <p:cNvCxnSpPr/>
          <p:nvPr userDrawn="1"/>
        </p:nvCxnSpPr>
        <p:spPr>
          <a:xfrm flipH="1">
            <a:off x="6089901" y="1188719"/>
            <a:ext cx="6100" cy="54692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140950" y="1188720"/>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460205" y="793920"/>
            <a:ext cx="4197656" cy="369332"/>
          </a:xfrm>
          <a:prstGeom prst="rect">
            <a:avLst/>
          </a:prstGeom>
        </p:spPr>
        <p:txBody>
          <a:bodyPr vert="horz" lIns="45720" tIns="45720" rIns="45720" bIns="45720" rtlCol="0" anchor="b" anchorCtr="0">
            <a:noAutofit/>
          </a:bodyPr>
          <a:lstStyle>
            <a:lvl1pPr>
              <a:lnSpc>
                <a:spcPct val="90000"/>
              </a:lnSpc>
              <a:spcBef>
                <a:spcPct val="0"/>
              </a:spcBef>
              <a:buNone/>
              <a:defRPr lang="en-US" sz="2000" dirty="0" smtClean="0">
                <a:solidFill>
                  <a:srgbClr val="002060"/>
                </a:solidFill>
                <a:latin typeface="Arial Bold" panose="020B0704020202020204" pitchFamily="34" charset="0"/>
                <a:ea typeface="+mj-ea"/>
                <a:cs typeface="Arial Bold" panose="020B0704020202020204" pitchFamily="34" charset="0"/>
              </a:defRPr>
            </a:lvl1pPr>
          </a:lstStyle>
          <a:p>
            <a:pPr lvl="0"/>
            <a:r>
              <a:rPr lang="en-US" dirty="0"/>
              <a:t>Transportation Picture/Weather</a:t>
            </a:r>
          </a:p>
        </p:txBody>
      </p:sp>
      <p:sp>
        <p:nvSpPr>
          <p:cNvPr id="45"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
        <p:nvSpPr>
          <p:cNvPr id="46" name="TextBox 45"/>
          <p:cNvSpPr txBox="1"/>
          <p:nvPr userDrawn="1"/>
        </p:nvSpPr>
        <p:spPr>
          <a:xfrm>
            <a:off x="1" y="1328936"/>
            <a:ext cx="6089900"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C3F/C7F</a:t>
            </a:r>
          </a:p>
          <a:p>
            <a:pPr lvl="1"/>
            <a:r>
              <a:rPr lang="en-US" dirty="0"/>
              <a:t>FLCPH</a:t>
            </a:r>
          </a:p>
          <a:p>
            <a:pPr lvl="1"/>
            <a:endParaRPr lang="en-US" dirty="0"/>
          </a:p>
          <a:p>
            <a:pPr lvl="1"/>
            <a:r>
              <a:rPr lang="en-US" dirty="0"/>
              <a:t>FLCY</a:t>
            </a:r>
          </a:p>
          <a:p>
            <a:endParaRPr lang="en-US" dirty="0"/>
          </a:p>
          <a:p>
            <a:endParaRPr lang="en-US" dirty="0"/>
          </a:p>
          <a:p>
            <a:pPr lvl="1"/>
            <a:r>
              <a:rPr lang="en-US" dirty="0"/>
              <a:t>FLCPS</a:t>
            </a:r>
          </a:p>
          <a:p>
            <a:pPr lvl="1"/>
            <a:endParaRPr lang="en-US" dirty="0"/>
          </a:p>
          <a:p>
            <a:pPr lvl="1"/>
            <a:r>
              <a:rPr lang="en-US" dirty="0"/>
              <a:t>FLSD</a:t>
            </a:r>
            <a:endParaRPr lang="en-US" sz="700" dirty="0"/>
          </a:p>
          <a:p>
            <a:pPr lvl="0"/>
            <a:endParaRPr lang="en-US" dirty="0"/>
          </a:p>
        </p:txBody>
      </p:sp>
      <p:sp>
        <p:nvSpPr>
          <p:cNvPr id="47" name="TextBox 46"/>
          <p:cNvSpPr txBox="1"/>
          <p:nvPr userDrawn="1"/>
        </p:nvSpPr>
        <p:spPr>
          <a:xfrm>
            <a:off x="6089901"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C2F/C4F</a:t>
            </a:r>
            <a:endParaRPr lang="en-US" sz="300" dirty="0"/>
          </a:p>
          <a:p>
            <a:pPr lvl="1"/>
            <a:r>
              <a:rPr lang="en-US" dirty="0"/>
              <a:t>FLCN</a:t>
            </a:r>
          </a:p>
          <a:p>
            <a:pPr lvl="1"/>
            <a:endParaRPr lang="en-US" dirty="0"/>
          </a:p>
          <a:p>
            <a:pPr lvl="1"/>
            <a:r>
              <a:rPr lang="en-US" dirty="0"/>
              <a:t>FLCJ</a:t>
            </a:r>
          </a:p>
        </p:txBody>
      </p:sp>
      <p:sp>
        <p:nvSpPr>
          <p:cNvPr id="48" name="TextBox 47"/>
          <p:cNvSpPr txBox="1"/>
          <p:nvPr userDrawn="1"/>
        </p:nvSpPr>
        <p:spPr>
          <a:xfrm>
            <a:off x="9147049"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C5F/C6F</a:t>
            </a:r>
            <a:endParaRPr lang="en-US" sz="300" dirty="0"/>
          </a:p>
          <a:p>
            <a:pPr lvl="1"/>
            <a:r>
              <a:rPr lang="en-US" dirty="0"/>
              <a:t>FLSI</a:t>
            </a:r>
          </a:p>
          <a:p>
            <a:pPr lvl="1"/>
            <a:endParaRPr lang="en-US" dirty="0"/>
          </a:p>
          <a:p>
            <a:pPr lvl="1"/>
            <a:r>
              <a:rPr lang="en-US" dirty="0"/>
              <a:t>FLCB</a:t>
            </a:r>
          </a:p>
        </p:txBody>
      </p:sp>
      <p:pic>
        <p:nvPicPr>
          <p:cNvPr id="49" name="Picture 4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24" y="72006"/>
            <a:ext cx="938865" cy="938865"/>
          </a:xfrm>
          <a:prstGeom prst="rect">
            <a:avLst/>
          </a:prstGeom>
        </p:spPr>
      </p:pic>
      <p:grpSp>
        <p:nvGrpSpPr>
          <p:cNvPr id="50" name="Group 49"/>
          <p:cNvGrpSpPr/>
          <p:nvPr userDrawn="1"/>
        </p:nvGrpSpPr>
        <p:grpSpPr>
          <a:xfrm>
            <a:off x="8778240" y="140160"/>
            <a:ext cx="2076841" cy="822960"/>
            <a:chOff x="8330370" y="101642"/>
            <a:chExt cx="2076841" cy="822960"/>
          </a:xfrm>
        </p:grpSpPr>
        <p:sp>
          <p:nvSpPr>
            <p:cNvPr id="51" name="TextBox 50"/>
            <p:cNvSpPr txBox="1"/>
            <p:nvPr userDrawn="1"/>
          </p:nvSpPr>
          <p:spPr>
            <a:xfrm>
              <a:off x="8330370" y="101642"/>
              <a:ext cx="2076841" cy="274320"/>
            </a:xfrm>
            <a:prstGeom prst="rect">
              <a:avLst/>
            </a:prstGeom>
            <a:solidFill>
              <a:srgbClr val="00B050"/>
            </a:solidFill>
            <a:ln>
              <a:solidFill>
                <a:schemeClr val="tx1"/>
              </a:solidFill>
            </a:ln>
          </p:spPr>
          <p:txBody>
            <a:bodyPr wrap="square" rtlCol="0" anchor="ctr">
              <a:spAutoFit/>
            </a:bodyPr>
            <a:lstStyle/>
            <a:p>
              <a:r>
                <a:rPr lang="en-US" sz="1050" dirty="0"/>
                <a:t>Ops</a:t>
              </a:r>
              <a:r>
                <a:rPr lang="en-US" sz="1050" baseline="0" dirty="0"/>
                <a:t> Normal/Minor Degradation</a:t>
              </a:r>
              <a:endParaRPr lang="en-US" sz="1050" dirty="0"/>
            </a:p>
          </p:txBody>
        </p:sp>
        <p:sp>
          <p:nvSpPr>
            <p:cNvPr id="52" name="TextBox 51"/>
            <p:cNvSpPr txBox="1"/>
            <p:nvPr userDrawn="1"/>
          </p:nvSpPr>
          <p:spPr>
            <a:xfrm>
              <a:off x="8330370" y="375962"/>
              <a:ext cx="2076841" cy="274320"/>
            </a:xfrm>
            <a:prstGeom prst="rect">
              <a:avLst/>
            </a:prstGeom>
            <a:solidFill>
              <a:srgbClr val="FFFF00"/>
            </a:solidFill>
            <a:ln>
              <a:solidFill>
                <a:schemeClr val="tx1"/>
              </a:solidFill>
            </a:ln>
          </p:spPr>
          <p:txBody>
            <a:bodyPr wrap="square" rtlCol="0" anchor="ctr">
              <a:spAutoFit/>
            </a:bodyPr>
            <a:lstStyle/>
            <a:p>
              <a:r>
                <a:rPr lang="en-US" sz="1050" dirty="0"/>
                <a:t>Major Degradation</a:t>
              </a:r>
            </a:p>
          </p:txBody>
        </p:sp>
        <p:sp>
          <p:nvSpPr>
            <p:cNvPr id="53" name="TextBox 52"/>
            <p:cNvSpPr txBox="1"/>
            <p:nvPr userDrawn="1"/>
          </p:nvSpPr>
          <p:spPr>
            <a:xfrm>
              <a:off x="8330370" y="650282"/>
              <a:ext cx="2076841" cy="274320"/>
            </a:xfrm>
            <a:prstGeom prst="rect">
              <a:avLst/>
            </a:prstGeom>
            <a:solidFill>
              <a:srgbClr val="FF0000"/>
            </a:solidFill>
            <a:ln>
              <a:solidFill>
                <a:schemeClr val="tx1"/>
              </a:solidFill>
            </a:ln>
          </p:spPr>
          <p:txBody>
            <a:bodyPr wrap="square" rtlCol="0" anchor="ctr">
              <a:spAutoFit/>
            </a:bodyPr>
            <a:lstStyle/>
            <a:p>
              <a:r>
                <a:rPr lang="en-US" sz="1050" dirty="0"/>
                <a:t>Loss of Capability</a:t>
              </a:r>
            </a:p>
          </p:txBody>
        </p:sp>
      </p:grpSp>
      <p:sp>
        <p:nvSpPr>
          <p:cNvPr id="54" name="TextBox 53"/>
          <p:cNvSpPr txBox="1"/>
          <p:nvPr userDrawn="1"/>
        </p:nvSpPr>
        <p:spPr>
          <a:xfrm>
            <a:off x="2205485" y="6657945"/>
            <a:ext cx="1918154" cy="200055"/>
          </a:xfrm>
          <a:prstGeom prst="rect">
            <a:avLst/>
          </a:prstGeom>
          <a:noFill/>
        </p:spPr>
        <p:txBody>
          <a:bodyPr wrap="none" lIns="45720" tIns="45720" rIns="45720" bIns="45720" rtlCol="0" anchor="ctr">
            <a:spAutoFit/>
          </a:bodyPr>
          <a:lstStyle/>
          <a:p>
            <a:pPr algn="ctr"/>
            <a:r>
              <a:rPr lang="en-US" sz="700" dirty="0">
                <a:hlinkClick r:id="rId3"/>
              </a:rPr>
              <a:t>https://www.metoc.navy.mil/fwcsd/fwc-sd.html</a:t>
            </a:r>
            <a:endParaRPr lang="en-US" sz="700" dirty="0"/>
          </a:p>
        </p:txBody>
      </p:sp>
      <p:sp>
        <p:nvSpPr>
          <p:cNvPr id="56" name="TextBox 55"/>
          <p:cNvSpPr txBox="1"/>
          <p:nvPr userDrawn="1"/>
        </p:nvSpPr>
        <p:spPr>
          <a:xfrm>
            <a:off x="7786330" y="6657945"/>
            <a:ext cx="2416687" cy="200055"/>
          </a:xfrm>
          <a:prstGeom prst="rect">
            <a:avLst/>
          </a:prstGeom>
          <a:solidFill>
            <a:schemeClr val="bg1"/>
          </a:solidFill>
        </p:spPr>
        <p:txBody>
          <a:bodyPr wrap="none" lIns="45720" tIns="45720" rIns="45720" bIns="45720" rtlCol="0" anchor="ctr">
            <a:spAutoFit/>
          </a:bodyPr>
          <a:lstStyle/>
          <a:p>
            <a:pPr algn="ctr"/>
            <a:r>
              <a:rPr lang="en-US" sz="700" dirty="0">
                <a:hlinkClick r:id="rId4"/>
              </a:rPr>
              <a:t>https://www.metoc.navy.mil/fwcn/fwcn.html#!/analysis.html</a:t>
            </a:r>
            <a:endParaRPr lang="en-US" sz="700" dirty="0"/>
          </a:p>
        </p:txBody>
      </p:sp>
    </p:spTree>
    <p:extLst>
      <p:ext uri="{BB962C8B-B14F-4D97-AF65-F5344CB8AC3E}">
        <p14:creationId xmlns:p14="http://schemas.microsoft.com/office/powerpoint/2010/main" val="176148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uation Update">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dirty="0">
                <a:solidFill>
                  <a:srgbClr val="002060"/>
                </a:solidFill>
                <a:latin typeface="Arial Bold" panose="020B0704020202020204" pitchFamily="34" charset="0"/>
                <a:ea typeface="+mj-ea"/>
                <a:cs typeface="Arial Bold" panose="020B0704020202020204" pitchFamily="34" charset="0"/>
              </a:rPr>
              <a:t>Situation Update</a:t>
            </a:r>
          </a:p>
        </p:txBody>
      </p:sp>
      <p:sp>
        <p:nvSpPr>
          <p:cNvPr id="3" name="Text Placeholder 2"/>
          <p:cNvSpPr>
            <a:spLocks noGrp="1"/>
          </p:cNvSpPr>
          <p:nvPr>
            <p:ph type="body" sz="quarter" idx="12"/>
          </p:nvPr>
        </p:nvSpPr>
        <p:spPr>
          <a:xfrm>
            <a:off x="-1"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368300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ID-19">
    <p:spTree>
      <p:nvGrpSpPr>
        <p:cNvPr id="1" name=""/>
        <p:cNvGrpSpPr/>
        <p:nvPr/>
      </p:nvGrpSpPr>
      <p:grpSpPr>
        <a:xfrm>
          <a:off x="0" y="0"/>
          <a:ext cx="0" cy="0"/>
          <a:chOff x="0" y="0"/>
          <a:chExt cx="0" cy="0"/>
        </a:xfrm>
      </p:grpSpPr>
      <p:cxnSp>
        <p:nvCxnSpPr>
          <p:cNvPr id="10" name="Straight Connector 9"/>
          <p:cNvCxnSpPr/>
          <p:nvPr userDrawn="1"/>
        </p:nvCxnSpPr>
        <p:spPr>
          <a:xfrm flipH="1">
            <a:off x="6108191" y="1188719"/>
            <a:ext cx="2" cy="546390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dirty="0">
                <a:solidFill>
                  <a:srgbClr val="002060"/>
                </a:solidFill>
                <a:latin typeface="Arial Bold" panose="020B0704020202020204" pitchFamily="34" charset="0"/>
                <a:ea typeface="+mj-ea"/>
                <a:cs typeface="Arial Bold" panose="020B0704020202020204" pitchFamily="34" charset="0"/>
              </a:rPr>
              <a:t>COVID-19</a:t>
            </a:r>
            <a:r>
              <a:rPr lang="en-US" sz="2000" kern="1200" baseline="0" dirty="0">
                <a:solidFill>
                  <a:srgbClr val="002060"/>
                </a:solidFill>
                <a:latin typeface="Arial Bold" panose="020B0704020202020204" pitchFamily="34" charset="0"/>
                <a:ea typeface="+mj-ea"/>
                <a:cs typeface="Arial Bold" panose="020B0704020202020204" pitchFamily="34" charset="0"/>
              </a:rPr>
              <a:t> Report</a:t>
            </a:r>
            <a:endParaRPr lang="en-US" sz="2000" kern="1200" dirty="0">
              <a:solidFill>
                <a:srgbClr val="002060"/>
              </a:solidFill>
              <a:latin typeface="Arial Bold" panose="020B0704020202020204" pitchFamily="34" charset="0"/>
              <a:ea typeface="+mj-ea"/>
              <a:cs typeface="Arial Bold" panose="020B0704020202020204" pitchFamily="34" charset="0"/>
            </a:endParaRPr>
          </a:p>
        </p:txBody>
      </p:sp>
      <p:sp>
        <p:nvSpPr>
          <p:cNvPr id="13" name="Content Placeholder 2"/>
          <p:cNvSpPr>
            <a:spLocks noGrp="1"/>
          </p:cNvSpPr>
          <p:nvPr>
            <p:ph idx="11"/>
          </p:nvPr>
        </p:nvSpPr>
        <p:spPr>
          <a:xfrm>
            <a:off x="6108192" y="1421295"/>
            <a:ext cx="6083808" cy="433142"/>
          </a:xfr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6108192" y="5855138"/>
            <a:ext cx="6083808" cy="433142"/>
          </a:xfr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5"/>
          </p:nvPr>
        </p:nvSpPr>
        <p:spPr>
          <a:xfrm>
            <a:off x="0" y="1296956"/>
            <a:ext cx="6083808" cy="2542032"/>
          </a:xfrm>
        </p:spPr>
        <p:txBody>
          <a:bodyPr lIns="45720" tIns="45720" rIns="45720" bIns="45720"/>
          <a:lstStyle/>
          <a:p>
            <a:endParaRPr lang="en-US" dirty="0"/>
          </a:p>
        </p:txBody>
      </p:sp>
      <p:sp>
        <p:nvSpPr>
          <p:cNvPr id="16" name="Picture Placeholder 2"/>
          <p:cNvSpPr>
            <a:spLocks noGrp="1"/>
          </p:cNvSpPr>
          <p:nvPr>
            <p:ph type="pic" sz="quarter" idx="16"/>
          </p:nvPr>
        </p:nvSpPr>
        <p:spPr>
          <a:xfrm>
            <a:off x="0" y="3840480"/>
            <a:ext cx="6083808" cy="2542032"/>
          </a:xfrm>
        </p:spPr>
        <p:txBody>
          <a:bodyPr lIns="45720" tIns="45720" rIns="45720" bIns="45720"/>
          <a:lstStyle/>
          <a:p>
            <a:endParaRPr lang="en-US" dirty="0"/>
          </a:p>
        </p:txBody>
      </p:sp>
      <p:sp>
        <p:nvSpPr>
          <p:cNvPr id="14" name="Picture Placeholder 2"/>
          <p:cNvSpPr>
            <a:spLocks noGrp="1"/>
          </p:cNvSpPr>
          <p:nvPr>
            <p:ph type="pic" sz="quarter" idx="17"/>
          </p:nvPr>
        </p:nvSpPr>
        <p:spPr>
          <a:xfrm>
            <a:off x="6108192" y="1854437"/>
            <a:ext cx="6083808" cy="2658244"/>
          </a:xfrm>
        </p:spPr>
        <p:txBody>
          <a:bodyPr lIns="45720" tIns="45720" rIns="45720" bIns="45720"/>
          <a:lstStyle/>
          <a:p>
            <a:endParaRPr lang="en-US" dirty="0"/>
          </a:p>
        </p:txBody>
      </p:sp>
      <p:sp>
        <p:nvSpPr>
          <p:cNvPr id="17" name="Picture Placeholder 2"/>
          <p:cNvSpPr>
            <a:spLocks noGrp="1"/>
          </p:cNvSpPr>
          <p:nvPr>
            <p:ph type="pic" sz="quarter" idx="18"/>
          </p:nvPr>
        </p:nvSpPr>
        <p:spPr>
          <a:xfrm>
            <a:off x="6108191" y="4734370"/>
            <a:ext cx="6083809" cy="750997"/>
          </a:xfrm>
        </p:spPr>
        <p:txBody>
          <a:bodyPr lIns="45720" tIns="45720" rIns="45720" bIns="45720"/>
          <a:lstStyle/>
          <a:p>
            <a:endParaRPr lang="en-US" dirty="0"/>
          </a:p>
        </p:txBody>
      </p:sp>
      <p:sp>
        <p:nvSpPr>
          <p:cNvPr id="18" name="Content Placeholder 2"/>
          <p:cNvSpPr>
            <a:spLocks noGrp="1"/>
          </p:cNvSpPr>
          <p:nvPr>
            <p:ph idx="10"/>
          </p:nvPr>
        </p:nvSpPr>
        <p:spPr>
          <a:xfrm>
            <a:off x="1" y="6627168"/>
            <a:ext cx="1341073" cy="230832"/>
          </a:xfrm>
          <a:prstGeom prst="rect">
            <a:avLst/>
          </a:prstGeom>
          <a:noFill/>
        </p:spPr>
        <p:txBody>
          <a:bodyPr wrap="none" lIns="45720" tIns="45720" rIns="45720" bIns="4572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4237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447687" y="269834"/>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753932" y="269834"/>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87DD1E79-2D93-4CFA-98F0-D8AE2D1DD622}"/>
              </a:ext>
            </a:extLst>
          </p:cNvPr>
          <p:cNvSpPr/>
          <p:nvPr/>
        </p:nvSpPr>
        <p:spPr>
          <a:xfrm>
            <a:off x="564498" y="2585488"/>
            <a:ext cx="5487558"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5BB5BE1F-F8A4-437A-8E67-344A99FB9F9D}"/>
              </a:ext>
            </a:extLst>
          </p:cNvPr>
          <p:cNvSpPr/>
          <p:nvPr/>
        </p:nvSpPr>
        <p:spPr>
          <a:xfrm>
            <a:off x="6258253" y="2585488"/>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6" y="2585488"/>
            <a:ext cx="0" cy="367178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16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5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dirty="0"/>
              <a:t>Click to edit Master title style</a:t>
            </a:r>
          </a:p>
        </p:txBody>
      </p:sp>
      <p:sp>
        <p:nvSpPr>
          <p:cNvPr id="7"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613354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9592-5C76-48C8-97D3-B851092953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73FF9B-6F21-4585-A759-850A642AC9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83BF280-8FEC-4C00-B0CE-2084CD4D93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A6BA7D-EA91-45B8-A7D1-9076F0CB8440}"/>
              </a:ext>
            </a:extLst>
          </p:cNvPr>
          <p:cNvSpPr>
            <a:spLocks noGrp="1"/>
          </p:cNvSpPr>
          <p:nvPr>
            <p:ph type="sldNum" sz="quarter" idx="12"/>
          </p:nvPr>
        </p:nvSpPr>
        <p:spPr/>
        <p:txBody>
          <a:bodyPr/>
          <a:lstStyle/>
          <a:p>
            <a:fld id="{BEE85FE1-34DC-4FB6-B98D-06B867ACA0C0}" type="slidenum">
              <a:rPr lang="en-US" smtClean="0"/>
              <a:t>‹#›</a:t>
            </a:fld>
            <a:endParaRPr lang="en-US"/>
          </a:p>
        </p:txBody>
      </p:sp>
    </p:spTree>
    <p:extLst>
      <p:ext uri="{BB962C8B-B14F-4D97-AF65-F5344CB8AC3E}">
        <p14:creationId xmlns:p14="http://schemas.microsoft.com/office/powerpoint/2010/main" val="2733448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18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dirty="0"/>
              <a:t>Click to edit Master title style</a:t>
            </a:r>
          </a:p>
        </p:txBody>
      </p:sp>
      <p:sp>
        <p:nvSpPr>
          <p:cNvPr id="6" name="Text Placeholder 2"/>
          <p:cNvSpPr>
            <a:spLocks noGrp="1"/>
          </p:cNvSpPr>
          <p:nvPr>
            <p:ph type="body" sz="quarter" idx="12"/>
          </p:nvPr>
        </p:nvSpPr>
        <p:spPr>
          <a:xfrm>
            <a:off x="-1" y="1421295"/>
            <a:ext cx="12192001"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1162230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dirty="0"/>
              <a:t>Click to edit Master title style</a:t>
            </a:r>
          </a:p>
        </p:txBody>
      </p:sp>
      <p:sp>
        <p:nvSpPr>
          <p:cNvPr id="7"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1353176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u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flipH="1">
            <a:off x="6108189" y="1188722"/>
            <a:ext cx="3" cy="54384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6"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890140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6"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4"/>
          </p:nvPr>
        </p:nvSpPr>
        <p:spPr>
          <a:xfrm>
            <a:off x="0" y="4014224"/>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5" y="4014224"/>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0" y="6661792"/>
            <a:ext cx="1033296" cy="196208"/>
          </a:xfrm>
          <a:prstGeom prst="rect">
            <a:avLst/>
          </a:prstGeom>
          <a:noFill/>
        </p:spPr>
        <p:txBody>
          <a:bodyPr vert="horz" wrap="none" lIns="45720" tIns="45720" rIns="45720" bIns="45720" rtlCol="0" anchor="b">
            <a:spAutoFit/>
          </a:bodyPr>
          <a:lstStyle>
            <a:lvl1pPr marL="0" indent="0" algn="l">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2555096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i">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2825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6"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4"/>
          </p:nvPr>
        </p:nvSpPr>
        <p:spPr>
          <a:xfrm>
            <a:off x="0" y="4014224"/>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5" y="4014224"/>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0" y="6661792"/>
            <a:ext cx="1033296" cy="196208"/>
          </a:xfrm>
          <a:prstGeom prst="rect">
            <a:avLst/>
          </a:prstGeom>
          <a:noFill/>
        </p:spPr>
        <p:txBody>
          <a:bodyPr vert="horz" wrap="none" lIns="45720" tIns="45720" rIns="45720" bIns="45720" rtlCol="0" anchor="b">
            <a:spAutoFit/>
          </a:bodyPr>
          <a:lstStyle>
            <a:lvl1pPr marL="0" indent="0" algn="l">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1095707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cxnSp>
        <p:nvCxnSpPr>
          <p:cNvPr id="41" name="Straight Connector 40"/>
          <p:cNvCxnSpPr/>
          <p:nvPr userDrawn="1"/>
        </p:nvCxnSpPr>
        <p:spPr>
          <a:xfrm flipH="1">
            <a:off x="6089903" y="1188719"/>
            <a:ext cx="6100" cy="54692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140951" y="1188720"/>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460205" y="793920"/>
            <a:ext cx="4197656" cy="369332"/>
          </a:xfrm>
          <a:prstGeom prst="rect">
            <a:avLst/>
          </a:prstGeom>
        </p:spPr>
        <p:txBody>
          <a:bodyPr vert="horz" lIns="34290" tIns="34290" rIns="34290" bIns="34290" rtlCol="0" anchor="b" anchorCtr="0">
            <a:noAutofit/>
          </a:bodyPr>
          <a:lstStyle>
            <a:lvl1pPr>
              <a:lnSpc>
                <a:spcPct val="90000"/>
              </a:lnSpc>
              <a:spcBef>
                <a:spcPct val="0"/>
              </a:spcBef>
              <a:buNone/>
              <a:defRPr lang="en-US" sz="2000" dirty="0" smtClean="0">
                <a:solidFill>
                  <a:srgbClr val="002060"/>
                </a:solidFill>
                <a:latin typeface="Arial Bold" panose="020B0704020202020204" pitchFamily="34" charset="0"/>
                <a:ea typeface="+mj-ea"/>
                <a:cs typeface="Arial Bold" panose="020B0704020202020204" pitchFamily="34" charset="0"/>
              </a:defRPr>
            </a:lvl1pPr>
          </a:lstStyle>
          <a:p>
            <a:pPr lvl="0"/>
            <a:r>
              <a:rPr lang="en-US" sz="1500" dirty="0"/>
              <a:t>Transportation Picture/Weather</a:t>
            </a:r>
          </a:p>
        </p:txBody>
      </p:sp>
      <p:sp>
        <p:nvSpPr>
          <p:cNvPr id="45"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
        <p:nvSpPr>
          <p:cNvPr id="46" name="TextBox 45"/>
          <p:cNvSpPr txBox="1"/>
          <p:nvPr userDrawn="1"/>
        </p:nvSpPr>
        <p:spPr>
          <a:xfrm>
            <a:off x="3" y="1328936"/>
            <a:ext cx="6089900"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350" dirty="0"/>
              <a:t>C3F/C7F</a:t>
            </a:r>
          </a:p>
          <a:p>
            <a:pPr lvl="1"/>
            <a:r>
              <a:rPr lang="en-US" sz="1050" dirty="0"/>
              <a:t>FLCPH</a:t>
            </a:r>
          </a:p>
          <a:p>
            <a:pPr lvl="1"/>
            <a:endParaRPr lang="en-US" sz="1050" dirty="0"/>
          </a:p>
          <a:p>
            <a:pPr lvl="1"/>
            <a:r>
              <a:rPr lang="en-US" sz="1050" dirty="0"/>
              <a:t>FLCY</a:t>
            </a:r>
          </a:p>
          <a:p>
            <a:endParaRPr lang="en-US" sz="1350" dirty="0"/>
          </a:p>
          <a:p>
            <a:endParaRPr lang="en-US" sz="1350" dirty="0"/>
          </a:p>
          <a:p>
            <a:pPr lvl="1"/>
            <a:r>
              <a:rPr lang="en-US" sz="1050" dirty="0"/>
              <a:t>FLCPS</a:t>
            </a:r>
          </a:p>
          <a:p>
            <a:pPr lvl="1"/>
            <a:endParaRPr lang="en-US" sz="1050" dirty="0"/>
          </a:p>
          <a:p>
            <a:pPr lvl="1"/>
            <a:r>
              <a:rPr lang="en-US" sz="1050" dirty="0"/>
              <a:t>FLSD</a:t>
            </a:r>
            <a:endParaRPr lang="en-US" sz="525" dirty="0"/>
          </a:p>
          <a:p>
            <a:pPr lvl="0"/>
            <a:endParaRPr lang="en-US" sz="1350" dirty="0"/>
          </a:p>
        </p:txBody>
      </p:sp>
      <p:sp>
        <p:nvSpPr>
          <p:cNvPr id="47" name="TextBox 46"/>
          <p:cNvSpPr txBox="1"/>
          <p:nvPr userDrawn="1"/>
        </p:nvSpPr>
        <p:spPr>
          <a:xfrm>
            <a:off x="6089906" y="1328936"/>
            <a:ext cx="3051049"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350" dirty="0"/>
              <a:t>C2F/C4F</a:t>
            </a:r>
            <a:endParaRPr lang="en-US" sz="225" dirty="0"/>
          </a:p>
          <a:p>
            <a:pPr lvl="1"/>
            <a:r>
              <a:rPr lang="en-US" sz="1050" dirty="0"/>
              <a:t>FLCN</a:t>
            </a:r>
          </a:p>
          <a:p>
            <a:pPr lvl="1"/>
            <a:endParaRPr lang="en-US" sz="1050" dirty="0"/>
          </a:p>
          <a:p>
            <a:pPr lvl="1"/>
            <a:r>
              <a:rPr lang="en-US" sz="1050" dirty="0"/>
              <a:t>FLCJ</a:t>
            </a:r>
          </a:p>
        </p:txBody>
      </p:sp>
      <p:sp>
        <p:nvSpPr>
          <p:cNvPr id="48" name="TextBox 47"/>
          <p:cNvSpPr txBox="1"/>
          <p:nvPr userDrawn="1"/>
        </p:nvSpPr>
        <p:spPr>
          <a:xfrm>
            <a:off x="9147054" y="1328936"/>
            <a:ext cx="3051049"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350" dirty="0"/>
              <a:t>C5F/C6F</a:t>
            </a:r>
            <a:endParaRPr lang="en-US" sz="225" dirty="0"/>
          </a:p>
          <a:p>
            <a:pPr lvl="1"/>
            <a:r>
              <a:rPr lang="en-US" sz="1050" dirty="0"/>
              <a:t>FLSI</a:t>
            </a:r>
          </a:p>
          <a:p>
            <a:pPr lvl="1"/>
            <a:endParaRPr lang="en-US" sz="1050" dirty="0"/>
          </a:p>
          <a:p>
            <a:pPr lvl="1"/>
            <a:r>
              <a:rPr lang="en-US" sz="1050" dirty="0"/>
              <a:t>FLCB</a:t>
            </a:r>
          </a:p>
        </p:txBody>
      </p:sp>
      <p:pic>
        <p:nvPicPr>
          <p:cNvPr id="49" name="Picture 4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29" y="72014"/>
            <a:ext cx="938865" cy="938865"/>
          </a:xfrm>
          <a:prstGeom prst="rect">
            <a:avLst/>
          </a:prstGeom>
        </p:spPr>
      </p:pic>
      <p:grpSp>
        <p:nvGrpSpPr>
          <p:cNvPr id="50" name="Group 49"/>
          <p:cNvGrpSpPr/>
          <p:nvPr userDrawn="1"/>
        </p:nvGrpSpPr>
        <p:grpSpPr>
          <a:xfrm>
            <a:off x="8778245" y="170531"/>
            <a:ext cx="2076841" cy="762225"/>
            <a:chOff x="8330370" y="132009"/>
            <a:chExt cx="2076841" cy="762225"/>
          </a:xfrm>
        </p:grpSpPr>
        <p:sp>
          <p:nvSpPr>
            <p:cNvPr id="51" name="TextBox 50"/>
            <p:cNvSpPr txBox="1"/>
            <p:nvPr userDrawn="1"/>
          </p:nvSpPr>
          <p:spPr>
            <a:xfrm>
              <a:off x="8330370" y="132009"/>
              <a:ext cx="2076841" cy="213585"/>
            </a:xfrm>
            <a:prstGeom prst="rect">
              <a:avLst/>
            </a:prstGeom>
            <a:solidFill>
              <a:srgbClr val="00B050"/>
            </a:solidFill>
            <a:ln>
              <a:solidFill>
                <a:schemeClr val="tx1"/>
              </a:solidFill>
            </a:ln>
          </p:spPr>
          <p:txBody>
            <a:bodyPr wrap="square" rtlCol="0" anchor="ctr">
              <a:spAutoFit/>
            </a:bodyPr>
            <a:lstStyle/>
            <a:p>
              <a:r>
                <a:rPr lang="en-US" sz="788" dirty="0"/>
                <a:t>Ops</a:t>
              </a:r>
              <a:r>
                <a:rPr lang="en-US" sz="788" baseline="0" dirty="0"/>
                <a:t> Normal/Minor Degradation</a:t>
              </a:r>
              <a:endParaRPr lang="en-US" sz="788" dirty="0"/>
            </a:p>
          </p:txBody>
        </p:sp>
        <p:sp>
          <p:nvSpPr>
            <p:cNvPr id="52" name="TextBox 51"/>
            <p:cNvSpPr txBox="1"/>
            <p:nvPr userDrawn="1"/>
          </p:nvSpPr>
          <p:spPr>
            <a:xfrm>
              <a:off x="8330370" y="406329"/>
              <a:ext cx="2076841" cy="213585"/>
            </a:xfrm>
            <a:prstGeom prst="rect">
              <a:avLst/>
            </a:prstGeom>
            <a:solidFill>
              <a:srgbClr val="FFFF00"/>
            </a:solidFill>
            <a:ln>
              <a:solidFill>
                <a:schemeClr val="tx1"/>
              </a:solidFill>
            </a:ln>
          </p:spPr>
          <p:txBody>
            <a:bodyPr wrap="square" rtlCol="0" anchor="ctr">
              <a:spAutoFit/>
            </a:bodyPr>
            <a:lstStyle/>
            <a:p>
              <a:r>
                <a:rPr lang="en-US" sz="788" dirty="0"/>
                <a:t>Major Degradation</a:t>
              </a:r>
            </a:p>
          </p:txBody>
        </p:sp>
        <p:sp>
          <p:nvSpPr>
            <p:cNvPr id="53" name="TextBox 52"/>
            <p:cNvSpPr txBox="1"/>
            <p:nvPr userDrawn="1"/>
          </p:nvSpPr>
          <p:spPr>
            <a:xfrm>
              <a:off x="8330370" y="680649"/>
              <a:ext cx="2076841" cy="213585"/>
            </a:xfrm>
            <a:prstGeom prst="rect">
              <a:avLst/>
            </a:prstGeom>
            <a:solidFill>
              <a:srgbClr val="FF0000"/>
            </a:solidFill>
            <a:ln>
              <a:solidFill>
                <a:schemeClr val="tx1"/>
              </a:solidFill>
            </a:ln>
          </p:spPr>
          <p:txBody>
            <a:bodyPr wrap="square" rtlCol="0" anchor="ctr">
              <a:spAutoFit/>
            </a:bodyPr>
            <a:lstStyle/>
            <a:p>
              <a:r>
                <a:rPr lang="en-US" sz="788" dirty="0"/>
                <a:t>Loss of Capability</a:t>
              </a:r>
            </a:p>
          </p:txBody>
        </p:sp>
      </p:grpSp>
      <p:sp>
        <p:nvSpPr>
          <p:cNvPr id="54" name="TextBox 53"/>
          <p:cNvSpPr txBox="1"/>
          <p:nvPr userDrawn="1"/>
        </p:nvSpPr>
        <p:spPr>
          <a:xfrm>
            <a:off x="2447862" y="6682958"/>
            <a:ext cx="1433406" cy="150041"/>
          </a:xfrm>
          <a:prstGeom prst="rect">
            <a:avLst/>
          </a:prstGeom>
          <a:noFill/>
        </p:spPr>
        <p:txBody>
          <a:bodyPr wrap="none" lIns="34290" tIns="34290" rIns="34290" bIns="34290" rtlCol="0" anchor="ctr">
            <a:spAutoFit/>
          </a:bodyPr>
          <a:lstStyle/>
          <a:p>
            <a:pPr algn="ctr"/>
            <a:r>
              <a:rPr lang="en-US" sz="525" dirty="0">
                <a:hlinkClick r:id="rId3"/>
              </a:rPr>
              <a:t>https://www.metoc.navy.mil/fwcsd/fwc-sd.html</a:t>
            </a:r>
            <a:endParaRPr lang="en-US" sz="525" dirty="0"/>
          </a:p>
        </p:txBody>
      </p:sp>
      <p:sp>
        <p:nvSpPr>
          <p:cNvPr id="56" name="TextBox 55"/>
          <p:cNvSpPr txBox="1"/>
          <p:nvPr userDrawn="1"/>
        </p:nvSpPr>
        <p:spPr>
          <a:xfrm>
            <a:off x="8092024" y="6682958"/>
            <a:ext cx="1805301" cy="150041"/>
          </a:xfrm>
          <a:prstGeom prst="rect">
            <a:avLst/>
          </a:prstGeom>
          <a:solidFill>
            <a:schemeClr val="bg1"/>
          </a:solidFill>
        </p:spPr>
        <p:txBody>
          <a:bodyPr wrap="none" lIns="34290" tIns="34290" rIns="34290" bIns="34290" rtlCol="0" anchor="ctr">
            <a:spAutoFit/>
          </a:bodyPr>
          <a:lstStyle/>
          <a:p>
            <a:pPr algn="ctr"/>
            <a:r>
              <a:rPr lang="en-US" sz="525" dirty="0">
                <a:hlinkClick r:id="rId4"/>
              </a:rPr>
              <a:t>https://www.metoc.navy.mil/fwcn/fwcn.html#!/analysis.html</a:t>
            </a:r>
            <a:endParaRPr lang="en-US" sz="525" dirty="0"/>
          </a:p>
        </p:txBody>
      </p:sp>
    </p:spTree>
    <p:extLst>
      <p:ext uri="{BB962C8B-B14F-4D97-AF65-F5344CB8AC3E}">
        <p14:creationId xmlns:p14="http://schemas.microsoft.com/office/powerpoint/2010/main" val="3017684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uation Update">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887861"/>
            <a:ext cx="7891272" cy="276999"/>
          </a:xfrm>
          <a:prstGeom prst="rect">
            <a:avLst/>
          </a:prstGeom>
          <a:noFill/>
        </p:spPr>
        <p:txBody>
          <a:bodyPr wrap="square" lIns="34290" tIns="34290" rIns="34290" bIns="34290" rtlCol="0" anchor="b">
            <a:spAutoFit/>
          </a:bodyPr>
          <a:lstStyle/>
          <a:p>
            <a:pPr algn="l" defTabSz="685800" rtl="0" eaLnBrk="1" latinLnBrk="0" hangingPunct="1">
              <a:lnSpc>
                <a:spcPct val="90000"/>
              </a:lnSpc>
              <a:spcBef>
                <a:spcPct val="0"/>
              </a:spcBef>
              <a:buNone/>
            </a:pPr>
            <a:r>
              <a:rPr lang="en-US" sz="1500" kern="1200" dirty="0">
                <a:solidFill>
                  <a:srgbClr val="002060"/>
                </a:solidFill>
                <a:latin typeface="Arial Bold" panose="020B0704020202020204" pitchFamily="34" charset="0"/>
                <a:ea typeface="+mj-ea"/>
                <a:cs typeface="Arial Bold" panose="020B0704020202020204" pitchFamily="34" charset="0"/>
              </a:rPr>
              <a:t>Situation Update</a:t>
            </a:r>
          </a:p>
        </p:txBody>
      </p:sp>
      <p:sp>
        <p:nvSpPr>
          <p:cNvPr id="3" name="Text Placeholder 2"/>
          <p:cNvSpPr>
            <a:spLocks noGrp="1"/>
          </p:cNvSpPr>
          <p:nvPr>
            <p:ph type="body" sz="quarter" idx="12"/>
          </p:nvPr>
        </p:nvSpPr>
        <p:spPr>
          <a:xfrm>
            <a:off x="-1"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3"/>
          </p:nvPr>
        </p:nvSpPr>
        <p:spPr>
          <a:xfrm>
            <a:off x="6108196"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1603828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ID-19">
    <p:spTree>
      <p:nvGrpSpPr>
        <p:cNvPr id="1" name=""/>
        <p:cNvGrpSpPr/>
        <p:nvPr/>
      </p:nvGrpSpPr>
      <p:grpSpPr>
        <a:xfrm>
          <a:off x="0" y="0"/>
          <a:ext cx="0" cy="0"/>
          <a:chOff x="0" y="0"/>
          <a:chExt cx="0" cy="0"/>
        </a:xfrm>
      </p:grpSpPr>
      <p:cxnSp>
        <p:nvCxnSpPr>
          <p:cNvPr id="10" name="Straight Connector 9"/>
          <p:cNvCxnSpPr/>
          <p:nvPr userDrawn="1"/>
        </p:nvCxnSpPr>
        <p:spPr>
          <a:xfrm flipH="1">
            <a:off x="6108193" y="1188719"/>
            <a:ext cx="3" cy="546390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887861"/>
            <a:ext cx="7891272" cy="276999"/>
          </a:xfrm>
          <a:prstGeom prst="rect">
            <a:avLst/>
          </a:prstGeom>
          <a:noFill/>
        </p:spPr>
        <p:txBody>
          <a:bodyPr wrap="square" lIns="34290" tIns="34290" rIns="34290" bIns="34290" rtlCol="0" anchor="b">
            <a:spAutoFit/>
          </a:bodyPr>
          <a:lstStyle/>
          <a:p>
            <a:pPr algn="l" defTabSz="685800" rtl="0" eaLnBrk="1" latinLnBrk="0" hangingPunct="1">
              <a:lnSpc>
                <a:spcPct val="90000"/>
              </a:lnSpc>
              <a:spcBef>
                <a:spcPct val="0"/>
              </a:spcBef>
              <a:buNone/>
            </a:pPr>
            <a:r>
              <a:rPr lang="en-US" sz="1500" kern="1200" dirty="0">
                <a:solidFill>
                  <a:srgbClr val="002060"/>
                </a:solidFill>
                <a:latin typeface="Arial Bold" panose="020B0704020202020204" pitchFamily="34" charset="0"/>
                <a:ea typeface="+mj-ea"/>
                <a:cs typeface="Arial Bold" panose="020B0704020202020204" pitchFamily="34" charset="0"/>
              </a:rPr>
              <a:t>COVID-19</a:t>
            </a:r>
            <a:r>
              <a:rPr lang="en-US" sz="1500" kern="1200" baseline="0" dirty="0">
                <a:solidFill>
                  <a:srgbClr val="002060"/>
                </a:solidFill>
                <a:latin typeface="Arial Bold" panose="020B0704020202020204" pitchFamily="34" charset="0"/>
                <a:ea typeface="+mj-ea"/>
                <a:cs typeface="Arial Bold" panose="020B0704020202020204" pitchFamily="34" charset="0"/>
              </a:rPr>
              <a:t> Report</a:t>
            </a:r>
            <a:endParaRPr lang="en-US" sz="1500" kern="1200" dirty="0">
              <a:solidFill>
                <a:srgbClr val="002060"/>
              </a:solidFill>
              <a:latin typeface="Arial Bold" panose="020B0704020202020204" pitchFamily="34" charset="0"/>
              <a:ea typeface="+mj-ea"/>
              <a:cs typeface="Arial Bold" panose="020B0704020202020204" pitchFamily="34" charset="0"/>
            </a:endParaRPr>
          </a:p>
        </p:txBody>
      </p:sp>
      <p:sp>
        <p:nvSpPr>
          <p:cNvPr id="13" name="Content Placeholder 2"/>
          <p:cNvSpPr>
            <a:spLocks noGrp="1"/>
          </p:cNvSpPr>
          <p:nvPr>
            <p:ph idx="11"/>
          </p:nvPr>
        </p:nvSpPr>
        <p:spPr>
          <a:xfrm>
            <a:off x="6108192" y="1421295"/>
            <a:ext cx="6083808" cy="433142"/>
          </a:xfr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6108192" y="5855138"/>
            <a:ext cx="6083808" cy="433142"/>
          </a:xfr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5"/>
          </p:nvPr>
        </p:nvSpPr>
        <p:spPr>
          <a:xfrm>
            <a:off x="0" y="1296956"/>
            <a:ext cx="6083808" cy="2542032"/>
          </a:xfrm>
        </p:spPr>
        <p:txBody>
          <a:bodyPr lIns="45720" tIns="45720" rIns="45720" bIns="45720"/>
          <a:lstStyle/>
          <a:p>
            <a:endParaRPr lang="en-US" dirty="0"/>
          </a:p>
        </p:txBody>
      </p:sp>
      <p:sp>
        <p:nvSpPr>
          <p:cNvPr id="16" name="Picture Placeholder 2"/>
          <p:cNvSpPr>
            <a:spLocks noGrp="1"/>
          </p:cNvSpPr>
          <p:nvPr>
            <p:ph type="pic" sz="quarter" idx="16"/>
          </p:nvPr>
        </p:nvSpPr>
        <p:spPr>
          <a:xfrm>
            <a:off x="0" y="3840480"/>
            <a:ext cx="6083808" cy="2542032"/>
          </a:xfrm>
        </p:spPr>
        <p:txBody>
          <a:bodyPr lIns="45720" tIns="45720" rIns="45720" bIns="45720"/>
          <a:lstStyle/>
          <a:p>
            <a:endParaRPr lang="en-US" dirty="0"/>
          </a:p>
        </p:txBody>
      </p:sp>
      <p:sp>
        <p:nvSpPr>
          <p:cNvPr id="14" name="Picture Placeholder 2"/>
          <p:cNvSpPr>
            <a:spLocks noGrp="1"/>
          </p:cNvSpPr>
          <p:nvPr>
            <p:ph type="pic" sz="quarter" idx="17"/>
          </p:nvPr>
        </p:nvSpPr>
        <p:spPr>
          <a:xfrm>
            <a:off x="6108192" y="1854437"/>
            <a:ext cx="6083808" cy="2658244"/>
          </a:xfrm>
        </p:spPr>
        <p:txBody>
          <a:bodyPr lIns="45720" tIns="45720" rIns="45720" bIns="45720"/>
          <a:lstStyle/>
          <a:p>
            <a:endParaRPr lang="en-US" dirty="0"/>
          </a:p>
        </p:txBody>
      </p:sp>
      <p:sp>
        <p:nvSpPr>
          <p:cNvPr id="17" name="Picture Placeholder 2"/>
          <p:cNvSpPr>
            <a:spLocks noGrp="1"/>
          </p:cNvSpPr>
          <p:nvPr>
            <p:ph type="pic" sz="quarter" idx="18"/>
          </p:nvPr>
        </p:nvSpPr>
        <p:spPr>
          <a:xfrm>
            <a:off x="6108196" y="4734378"/>
            <a:ext cx="6083809" cy="750997"/>
          </a:xfrm>
        </p:spPr>
        <p:txBody>
          <a:bodyPr lIns="45720" tIns="45720" rIns="45720" bIns="45720"/>
          <a:lstStyle/>
          <a:p>
            <a:endParaRPr lang="en-US" dirty="0"/>
          </a:p>
        </p:txBody>
      </p:sp>
      <p:sp>
        <p:nvSpPr>
          <p:cNvPr id="18" name="Content Placeholder 2"/>
          <p:cNvSpPr>
            <a:spLocks noGrp="1"/>
          </p:cNvSpPr>
          <p:nvPr>
            <p:ph idx="10"/>
          </p:nvPr>
        </p:nvSpPr>
        <p:spPr>
          <a:xfrm>
            <a:off x="1" y="6661792"/>
            <a:ext cx="1033296" cy="196208"/>
          </a:xfrm>
          <a:prstGeom prst="rect">
            <a:avLst/>
          </a:prstGeom>
          <a:noFill/>
        </p:spPr>
        <p:txBody>
          <a:bodyPr wrap="none" lIns="45720" tIns="45720" rIns="45720" bIns="4572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122587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3258575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447687" y="269838"/>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753932" y="269838"/>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87DD1E79-2D93-4CFA-98F0-D8AE2D1DD622}"/>
              </a:ext>
            </a:extLst>
          </p:cNvPr>
          <p:cNvSpPr/>
          <p:nvPr/>
        </p:nvSpPr>
        <p:spPr>
          <a:xfrm>
            <a:off x="564502" y="2585496"/>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BB5BE1F-F8A4-437A-8E67-344A99FB9F9D}"/>
              </a:ext>
            </a:extLst>
          </p:cNvPr>
          <p:cNvSpPr/>
          <p:nvPr/>
        </p:nvSpPr>
        <p:spPr>
          <a:xfrm>
            <a:off x="6258258" y="2585496"/>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7" y="2585496"/>
            <a:ext cx="0" cy="367178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949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447687" y="-145801"/>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753932" y="-145801"/>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EB46FCEA-1019-4B3A-ACAF-D51DDF932DE0}"/>
              </a:ext>
            </a:extLst>
          </p:cNvPr>
          <p:cNvGrpSpPr/>
          <p:nvPr userDrawn="1"/>
        </p:nvGrpSpPr>
        <p:grpSpPr>
          <a:xfrm>
            <a:off x="564497" y="2169853"/>
            <a:ext cx="11181315" cy="3141981"/>
            <a:chOff x="564498" y="2169852"/>
            <a:chExt cx="11181314" cy="3671789"/>
          </a:xfrm>
        </p:grpSpPr>
        <p:sp>
          <p:nvSpPr>
            <p:cNvPr id="13" name="Rectangle 12">
              <a:extLst>
                <a:ext uri="{FF2B5EF4-FFF2-40B4-BE49-F238E27FC236}">
                  <a16:creationId xmlns:a16="http://schemas.microsoft.com/office/drawing/2014/main" id="{87DD1E79-2D93-4CFA-98F0-D8AE2D1DD622}"/>
                </a:ext>
              </a:extLst>
            </p:cNvPr>
            <p:cNvSpPr/>
            <p:nvPr/>
          </p:nvSpPr>
          <p:spPr>
            <a:xfrm>
              <a:off x="564498" y="2169852"/>
              <a:ext cx="5487558"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BB5BE1F-F8A4-437A-8E67-344A99FB9F9D}"/>
                </a:ext>
              </a:extLst>
            </p:cNvPr>
            <p:cNvSpPr/>
            <p:nvPr/>
          </p:nvSpPr>
          <p:spPr>
            <a:xfrm>
              <a:off x="6258253" y="2169852"/>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6" y="2169852"/>
              <a:ext cx="0" cy="367178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762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447687" y="269838"/>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753932" y="269838"/>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561E8880-C42B-42BB-985D-BBC0EEB34CFA}"/>
              </a:ext>
            </a:extLst>
          </p:cNvPr>
          <p:cNvGrpSpPr/>
          <p:nvPr userDrawn="1"/>
        </p:nvGrpSpPr>
        <p:grpSpPr>
          <a:xfrm>
            <a:off x="564497" y="2585489"/>
            <a:ext cx="11181315" cy="3472412"/>
            <a:chOff x="564498" y="2585488"/>
            <a:chExt cx="11181314" cy="3640509"/>
          </a:xfrm>
        </p:grpSpPr>
        <p:sp>
          <p:nvSpPr>
            <p:cNvPr id="13" name="Rectangle 12">
              <a:extLst>
                <a:ext uri="{FF2B5EF4-FFF2-40B4-BE49-F238E27FC236}">
                  <a16:creationId xmlns:a16="http://schemas.microsoft.com/office/drawing/2014/main" id="{87DD1E79-2D93-4CFA-98F0-D8AE2D1DD622}"/>
                </a:ext>
              </a:extLst>
            </p:cNvPr>
            <p:cNvSpPr/>
            <p:nvPr/>
          </p:nvSpPr>
          <p:spPr>
            <a:xfrm>
              <a:off x="564498" y="2585488"/>
              <a:ext cx="5487558"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BB5BE1F-F8A4-437A-8E67-344A99FB9F9D}"/>
                </a:ext>
              </a:extLst>
            </p:cNvPr>
            <p:cNvSpPr/>
            <p:nvPr/>
          </p:nvSpPr>
          <p:spPr>
            <a:xfrm>
              <a:off x="6258253" y="2585488"/>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7" y="2585488"/>
            <a:ext cx="0" cy="34876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73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70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74530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3662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3460205" y="798843"/>
            <a:ext cx="7893595" cy="369332"/>
          </a:xfrm>
          <a:prstGeom prst="rect">
            <a:avLst/>
          </a:prstGeom>
        </p:spPr>
        <p:txBody>
          <a:bodyPr lIns="45720" tIns="45720" rIns="45720" bIns="45720"/>
          <a:lstStyle/>
          <a:p>
            <a:r>
              <a:rPr lang="en-US" dirty="0"/>
              <a:t>Click to edit Master title style</a:t>
            </a:r>
          </a:p>
        </p:txBody>
      </p:sp>
      <p:sp>
        <p:nvSpPr>
          <p:cNvPr id="6" name="Text Placeholder 2"/>
          <p:cNvSpPr>
            <a:spLocks noGrp="1"/>
          </p:cNvSpPr>
          <p:nvPr>
            <p:ph type="body" sz="quarter" idx="12"/>
          </p:nvPr>
        </p:nvSpPr>
        <p:spPr>
          <a:xfrm>
            <a:off x="-1" y="1421295"/>
            <a:ext cx="12192001" cy="4351338"/>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264976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60205" y="798843"/>
            <a:ext cx="7893595" cy="369332"/>
          </a:xfrm>
          <a:prstGeom prst="rect">
            <a:avLst/>
          </a:prstGeom>
        </p:spPr>
        <p:txBody>
          <a:bodyPr lIns="45720" tIns="45720" rIns="45720" bIns="45720"/>
          <a:lstStyle/>
          <a:p>
            <a:r>
              <a:rPr lang="en-US" dirty="0"/>
              <a:t>Click to edit Master title style</a:t>
            </a:r>
          </a:p>
        </p:txBody>
      </p:sp>
      <p:sp>
        <p:nvSpPr>
          <p:cNvPr id="7"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22443632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ual Slide">
    <p:spTree>
      <p:nvGrpSpPr>
        <p:cNvPr id="1" name=""/>
        <p:cNvGrpSpPr/>
        <p:nvPr/>
      </p:nvGrpSpPr>
      <p:grpSpPr>
        <a:xfrm>
          <a:off x="0" y="0"/>
          <a:ext cx="0" cy="0"/>
          <a:chOff x="0" y="0"/>
          <a:chExt cx="0" cy="0"/>
        </a:xfrm>
      </p:grpSpPr>
      <p:sp>
        <p:nvSpPr>
          <p:cNvPr id="2" name="Title 1"/>
          <p:cNvSpPr>
            <a:spLocks noGrp="1"/>
          </p:cNvSpPr>
          <p:nvPr>
            <p:ph type="title"/>
          </p:nvPr>
        </p:nvSpPr>
        <p:spPr>
          <a:xfrm>
            <a:off x="3460205" y="798843"/>
            <a:ext cx="7893595" cy="369332"/>
          </a:xfrm>
          <a:prstGeom prst="rect">
            <a:avLst/>
          </a:prstGeom>
        </p:spPr>
        <p:txBody>
          <a:bodyPr lIns="45720" tIns="45720" rIns="45720" bIns="45720"/>
          <a:lstStyle/>
          <a:p>
            <a:r>
              <a:rPr lang="en-US"/>
              <a:t>Click to edit Master title style</a:t>
            </a:r>
          </a:p>
        </p:txBody>
      </p:sp>
      <p:cxnSp>
        <p:nvCxnSpPr>
          <p:cNvPr id="8" name="Straight Connector 7"/>
          <p:cNvCxnSpPr/>
          <p:nvPr userDrawn="1"/>
        </p:nvCxnSpPr>
        <p:spPr>
          <a:xfrm flipH="1">
            <a:off x="6108189" y="1188722"/>
            <a:ext cx="3" cy="54384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4351338"/>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6" y="1421295"/>
            <a:ext cx="6083809" cy="4351338"/>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4083470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460205" y="798843"/>
            <a:ext cx="7893595" cy="369332"/>
          </a:xfrm>
          <a:prstGeom prst="rect">
            <a:avLst/>
          </a:prstGeom>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6" y="1421295"/>
            <a:ext cx="6083809" cy="1435116"/>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4"/>
          </p:nvPr>
        </p:nvSpPr>
        <p:spPr>
          <a:xfrm>
            <a:off x="0" y="4014224"/>
            <a:ext cx="6108192" cy="1298681"/>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5" y="4014224"/>
            <a:ext cx="6083809" cy="1298681"/>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0" y="6661792"/>
            <a:ext cx="1033296" cy="196208"/>
          </a:xfrm>
          <a:prstGeom prst="rect">
            <a:avLst/>
          </a:prstGeom>
          <a:noFill/>
        </p:spPr>
        <p:txBody>
          <a:bodyPr vert="horz" wrap="none" lIns="45720" tIns="45720" rIns="45720" bIns="45720" rtlCol="0" anchor="b">
            <a:spAutoFit/>
          </a:bodyPr>
          <a:lstStyle>
            <a:lvl1pPr marL="0" indent="0" algn="l">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3740299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4745785" y="3783383"/>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
        <p:nvSpPr>
          <p:cNvPr id="10" name="Text Placeholder 2"/>
          <p:cNvSpPr>
            <a:spLocks noGrp="1"/>
          </p:cNvSpPr>
          <p:nvPr>
            <p:ph type="body" sz="quarter" idx="14"/>
          </p:nvPr>
        </p:nvSpPr>
        <p:spPr>
          <a:xfrm>
            <a:off x="0" y="4014216"/>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0" y="4014216"/>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4745785" y="6427219"/>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
        <p:nvSpPr>
          <p:cNvPr id="17" name="Content Placeholder 2"/>
          <p:cNvSpPr>
            <a:spLocks noGrp="1"/>
          </p:cNvSpPr>
          <p:nvPr>
            <p:ph idx="17"/>
          </p:nvPr>
        </p:nvSpPr>
        <p:spPr>
          <a:xfrm>
            <a:off x="10843309" y="3783383"/>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3160999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i">
    <p:spTree>
      <p:nvGrpSpPr>
        <p:cNvPr id="1" name=""/>
        <p:cNvGrpSpPr/>
        <p:nvPr/>
      </p:nvGrpSpPr>
      <p:grpSpPr>
        <a:xfrm>
          <a:off x="0" y="0"/>
          <a:ext cx="0" cy="0"/>
          <a:chOff x="0" y="0"/>
          <a:chExt cx="0" cy="0"/>
        </a:xfrm>
      </p:grpSpPr>
      <p:sp>
        <p:nvSpPr>
          <p:cNvPr id="2" name="Title 1"/>
          <p:cNvSpPr>
            <a:spLocks noGrp="1"/>
          </p:cNvSpPr>
          <p:nvPr>
            <p:ph type="title"/>
          </p:nvPr>
        </p:nvSpPr>
        <p:spPr>
          <a:xfrm>
            <a:off x="3460205" y="798843"/>
            <a:ext cx="7893595" cy="369332"/>
          </a:xfrm>
          <a:prstGeom prst="rect">
            <a:avLst/>
          </a:prstGeom>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2825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6" y="1421295"/>
            <a:ext cx="6083809" cy="1435116"/>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4"/>
          </p:nvPr>
        </p:nvSpPr>
        <p:spPr>
          <a:xfrm>
            <a:off x="0" y="4014224"/>
            <a:ext cx="6108192" cy="1298681"/>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5" y="4014224"/>
            <a:ext cx="6083809" cy="1298681"/>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0" y="6661792"/>
            <a:ext cx="1033296" cy="196208"/>
          </a:xfrm>
          <a:prstGeom prst="rect">
            <a:avLst/>
          </a:prstGeom>
          <a:noFill/>
        </p:spPr>
        <p:txBody>
          <a:bodyPr vert="horz" wrap="none" lIns="45720" tIns="45720" rIns="45720" bIns="45720" rtlCol="0" anchor="b">
            <a:spAutoFit/>
          </a:bodyPr>
          <a:lstStyle>
            <a:lvl1pPr marL="0" indent="0" algn="l">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3565821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cxnSp>
        <p:nvCxnSpPr>
          <p:cNvPr id="41" name="Straight Connector 40"/>
          <p:cNvCxnSpPr/>
          <p:nvPr userDrawn="1"/>
        </p:nvCxnSpPr>
        <p:spPr>
          <a:xfrm flipH="1">
            <a:off x="6089903" y="1188719"/>
            <a:ext cx="6100" cy="54692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140951" y="1188720"/>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460205" y="793920"/>
            <a:ext cx="4197656" cy="369332"/>
          </a:xfrm>
          <a:prstGeom prst="rect">
            <a:avLst/>
          </a:prstGeom>
        </p:spPr>
        <p:txBody>
          <a:bodyPr vert="horz" lIns="34290" tIns="34290" rIns="34290" bIns="34290" rtlCol="0" anchor="b" anchorCtr="0">
            <a:noAutofit/>
          </a:bodyPr>
          <a:lstStyle>
            <a:lvl1pPr>
              <a:lnSpc>
                <a:spcPct val="90000"/>
              </a:lnSpc>
              <a:spcBef>
                <a:spcPct val="0"/>
              </a:spcBef>
              <a:buNone/>
              <a:defRPr lang="en-US" sz="2000" dirty="0" smtClean="0">
                <a:solidFill>
                  <a:srgbClr val="002060"/>
                </a:solidFill>
                <a:latin typeface="Arial Bold" panose="020B0704020202020204" pitchFamily="34" charset="0"/>
                <a:ea typeface="+mj-ea"/>
                <a:cs typeface="Arial Bold" panose="020B0704020202020204" pitchFamily="34" charset="0"/>
              </a:defRPr>
            </a:lvl1pPr>
          </a:lstStyle>
          <a:p>
            <a:pPr lvl="0"/>
            <a:r>
              <a:rPr lang="en-US" sz="1500" dirty="0"/>
              <a:t>Transportation Picture/Weather</a:t>
            </a:r>
          </a:p>
        </p:txBody>
      </p:sp>
      <p:sp>
        <p:nvSpPr>
          <p:cNvPr id="45"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
        <p:nvSpPr>
          <p:cNvPr id="46" name="TextBox 45"/>
          <p:cNvSpPr txBox="1"/>
          <p:nvPr userDrawn="1"/>
        </p:nvSpPr>
        <p:spPr>
          <a:xfrm>
            <a:off x="3" y="1328936"/>
            <a:ext cx="6089900"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350" dirty="0"/>
              <a:t>C3F/C7F</a:t>
            </a:r>
          </a:p>
          <a:p>
            <a:pPr lvl="1"/>
            <a:r>
              <a:rPr lang="en-US" sz="1050" dirty="0"/>
              <a:t>FLCPH</a:t>
            </a:r>
          </a:p>
          <a:p>
            <a:pPr lvl="1"/>
            <a:endParaRPr lang="en-US" sz="1050" dirty="0"/>
          </a:p>
          <a:p>
            <a:pPr lvl="1"/>
            <a:r>
              <a:rPr lang="en-US" sz="1050" dirty="0"/>
              <a:t>FLCY</a:t>
            </a:r>
          </a:p>
          <a:p>
            <a:endParaRPr lang="en-US" sz="1350" dirty="0"/>
          </a:p>
          <a:p>
            <a:endParaRPr lang="en-US" sz="1350" dirty="0"/>
          </a:p>
          <a:p>
            <a:pPr lvl="1"/>
            <a:r>
              <a:rPr lang="en-US" sz="1050" dirty="0"/>
              <a:t>FLCPS</a:t>
            </a:r>
          </a:p>
          <a:p>
            <a:pPr lvl="1"/>
            <a:endParaRPr lang="en-US" sz="1050" dirty="0"/>
          </a:p>
          <a:p>
            <a:pPr lvl="1"/>
            <a:r>
              <a:rPr lang="en-US" sz="1050" dirty="0"/>
              <a:t>FLSD</a:t>
            </a:r>
            <a:endParaRPr lang="en-US" sz="525" dirty="0"/>
          </a:p>
          <a:p>
            <a:pPr lvl="0"/>
            <a:endParaRPr lang="en-US" sz="1350" dirty="0"/>
          </a:p>
        </p:txBody>
      </p:sp>
      <p:sp>
        <p:nvSpPr>
          <p:cNvPr id="47" name="TextBox 46"/>
          <p:cNvSpPr txBox="1"/>
          <p:nvPr userDrawn="1"/>
        </p:nvSpPr>
        <p:spPr>
          <a:xfrm>
            <a:off x="6089906" y="1328936"/>
            <a:ext cx="3051049"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350" dirty="0"/>
              <a:t>C2F/C4F</a:t>
            </a:r>
            <a:endParaRPr lang="en-US" sz="225" dirty="0"/>
          </a:p>
          <a:p>
            <a:pPr lvl="1"/>
            <a:r>
              <a:rPr lang="en-US" sz="1050" dirty="0"/>
              <a:t>FLCN</a:t>
            </a:r>
          </a:p>
          <a:p>
            <a:pPr lvl="1"/>
            <a:endParaRPr lang="en-US" sz="1050" dirty="0"/>
          </a:p>
          <a:p>
            <a:pPr lvl="1"/>
            <a:r>
              <a:rPr lang="en-US" sz="1050" dirty="0"/>
              <a:t>FLCJ</a:t>
            </a:r>
          </a:p>
        </p:txBody>
      </p:sp>
      <p:sp>
        <p:nvSpPr>
          <p:cNvPr id="48" name="TextBox 47"/>
          <p:cNvSpPr txBox="1"/>
          <p:nvPr userDrawn="1"/>
        </p:nvSpPr>
        <p:spPr>
          <a:xfrm>
            <a:off x="9147054" y="1328936"/>
            <a:ext cx="3051049"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350" dirty="0"/>
              <a:t>C5F/C6F</a:t>
            </a:r>
            <a:endParaRPr lang="en-US" sz="225" dirty="0"/>
          </a:p>
          <a:p>
            <a:pPr lvl="1"/>
            <a:r>
              <a:rPr lang="en-US" sz="1050" dirty="0"/>
              <a:t>FLSI</a:t>
            </a:r>
          </a:p>
          <a:p>
            <a:pPr lvl="1"/>
            <a:endParaRPr lang="en-US" sz="1050" dirty="0"/>
          </a:p>
          <a:p>
            <a:pPr lvl="1"/>
            <a:r>
              <a:rPr lang="en-US" sz="1050" dirty="0"/>
              <a:t>FLCB</a:t>
            </a:r>
          </a:p>
        </p:txBody>
      </p:sp>
      <p:pic>
        <p:nvPicPr>
          <p:cNvPr id="49" name="Picture 4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29" y="72014"/>
            <a:ext cx="938865" cy="938865"/>
          </a:xfrm>
          <a:prstGeom prst="rect">
            <a:avLst/>
          </a:prstGeom>
        </p:spPr>
      </p:pic>
      <p:grpSp>
        <p:nvGrpSpPr>
          <p:cNvPr id="50" name="Group 49"/>
          <p:cNvGrpSpPr/>
          <p:nvPr userDrawn="1"/>
        </p:nvGrpSpPr>
        <p:grpSpPr>
          <a:xfrm>
            <a:off x="8778245" y="170531"/>
            <a:ext cx="2076841" cy="762225"/>
            <a:chOff x="8330370" y="132009"/>
            <a:chExt cx="2076841" cy="762225"/>
          </a:xfrm>
        </p:grpSpPr>
        <p:sp>
          <p:nvSpPr>
            <p:cNvPr id="51" name="TextBox 50"/>
            <p:cNvSpPr txBox="1"/>
            <p:nvPr userDrawn="1"/>
          </p:nvSpPr>
          <p:spPr>
            <a:xfrm>
              <a:off x="8330370" y="132009"/>
              <a:ext cx="2076841" cy="213585"/>
            </a:xfrm>
            <a:prstGeom prst="rect">
              <a:avLst/>
            </a:prstGeom>
            <a:solidFill>
              <a:srgbClr val="00B050"/>
            </a:solidFill>
            <a:ln>
              <a:solidFill>
                <a:schemeClr val="tx1"/>
              </a:solidFill>
            </a:ln>
          </p:spPr>
          <p:txBody>
            <a:bodyPr wrap="square" rtlCol="0" anchor="ctr">
              <a:spAutoFit/>
            </a:bodyPr>
            <a:lstStyle/>
            <a:p>
              <a:r>
                <a:rPr lang="en-US" sz="788" dirty="0"/>
                <a:t>Ops</a:t>
              </a:r>
              <a:r>
                <a:rPr lang="en-US" sz="788" baseline="0" dirty="0"/>
                <a:t> Normal/Minor Degradation</a:t>
              </a:r>
              <a:endParaRPr lang="en-US" sz="788" dirty="0"/>
            </a:p>
          </p:txBody>
        </p:sp>
        <p:sp>
          <p:nvSpPr>
            <p:cNvPr id="52" name="TextBox 51"/>
            <p:cNvSpPr txBox="1"/>
            <p:nvPr userDrawn="1"/>
          </p:nvSpPr>
          <p:spPr>
            <a:xfrm>
              <a:off x="8330370" y="406329"/>
              <a:ext cx="2076841" cy="213585"/>
            </a:xfrm>
            <a:prstGeom prst="rect">
              <a:avLst/>
            </a:prstGeom>
            <a:solidFill>
              <a:srgbClr val="FFFF00"/>
            </a:solidFill>
            <a:ln>
              <a:solidFill>
                <a:schemeClr val="tx1"/>
              </a:solidFill>
            </a:ln>
          </p:spPr>
          <p:txBody>
            <a:bodyPr wrap="square" rtlCol="0" anchor="ctr">
              <a:spAutoFit/>
            </a:bodyPr>
            <a:lstStyle/>
            <a:p>
              <a:r>
                <a:rPr lang="en-US" sz="788" dirty="0"/>
                <a:t>Major Degradation</a:t>
              </a:r>
            </a:p>
          </p:txBody>
        </p:sp>
        <p:sp>
          <p:nvSpPr>
            <p:cNvPr id="53" name="TextBox 52"/>
            <p:cNvSpPr txBox="1"/>
            <p:nvPr userDrawn="1"/>
          </p:nvSpPr>
          <p:spPr>
            <a:xfrm>
              <a:off x="8330370" y="680649"/>
              <a:ext cx="2076841" cy="213585"/>
            </a:xfrm>
            <a:prstGeom prst="rect">
              <a:avLst/>
            </a:prstGeom>
            <a:solidFill>
              <a:srgbClr val="FF0000"/>
            </a:solidFill>
            <a:ln>
              <a:solidFill>
                <a:schemeClr val="tx1"/>
              </a:solidFill>
            </a:ln>
          </p:spPr>
          <p:txBody>
            <a:bodyPr wrap="square" rtlCol="0" anchor="ctr">
              <a:spAutoFit/>
            </a:bodyPr>
            <a:lstStyle/>
            <a:p>
              <a:r>
                <a:rPr lang="en-US" sz="788" dirty="0"/>
                <a:t>Loss of Capability</a:t>
              </a:r>
            </a:p>
          </p:txBody>
        </p:sp>
      </p:grpSp>
      <p:sp>
        <p:nvSpPr>
          <p:cNvPr id="54" name="TextBox 53"/>
          <p:cNvSpPr txBox="1"/>
          <p:nvPr userDrawn="1"/>
        </p:nvSpPr>
        <p:spPr>
          <a:xfrm>
            <a:off x="2447862" y="6682958"/>
            <a:ext cx="1433406" cy="150041"/>
          </a:xfrm>
          <a:prstGeom prst="rect">
            <a:avLst/>
          </a:prstGeom>
          <a:noFill/>
        </p:spPr>
        <p:txBody>
          <a:bodyPr wrap="none" lIns="34290" tIns="34290" rIns="34290" bIns="34290" rtlCol="0" anchor="ctr">
            <a:spAutoFit/>
          </a:bodyPr>
          <a:lstStyle/>
          <a:p>
            <a:pPr algn="ctr"/>
            <a:r>
              <a:rPr lang="en-US" sz="525" dirty="0">
                <a:hlinkClick r:id="rId3"/>
              </a:rPr>
              <a:t>https://www.metoc.navy.mil/fwcsd/fwc-sd.html</a:t>
            </a:r>
            <a:endParaRPr lang="en-US" sz="525" dirty="0"/>
          </a:p>
        </p:txBody>
      </p:sp>
      <p:sp>
        <p:nvSpPr>
          <p:cNvPr id="56" name="TextBox 55"/>
          <p:cNvSpPr txBox="1"/>
          <p:nvPr userDrawn="1"/>
        </p:nvSpPr>
        <p:spPr>
          <a:xfrm>
            <a:off x="8092024" y="6682958"/>
            <a:ext cx="1805301" cy="150041"/>
          </a:xfrm>
          <a:prstGeom prst="rect">
            <a:avLst/>
          </a:prstGeom>
          <a:solidFill>
            <a:schemeClr val="bg1"/>
          </a:solidFill>
        </p:spPr>
        <p:txBody>
          <a:bodyPr wrap="none" lIns="34290" tIns="34290" rIns="34290" bIns="34290" rtlCol="0" anchor="ctr">
            <a:spAutoFit/>
          </a:bodyPr>
          <a:lstStyle/>
          <a:p>
            <a:pPr algn="ctr"/>
            <a:r>
              <a:rPr lang="en-US" sz="525" dirty="0">
                <a:hlinkClick r:id="rId4"/>
              </a:rPr>
              <a:t>https://www.metoc.navy.mil/fwcn/fwcn.html#!/analysis.html</a:t>
            </a:r>
            <a:endParaRPr lang="en-US" sz="525" dirty="0"/>
          </a:p>
        </p:txBody>
      </p:sp>
    </p:spTree>
    <p:extLst>
      <p:ext uri="{BB962C8B-B14F-4D97-AF65-F5344CB8AC3E}">
        <p14:creationId xmlns:p14="http://schemas.microsoft.com/office/powerpoint/2010/main" val="9057245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tuation Update">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887861"/>
            <a:ext cx="7891272" cy="276999"/>
          </a:xfrm>
          <a:prstGeom prst="rect">
            <a:avLst/>
          </a:prstGeom>
          <a:noFill/>
        </p:spPr>
        <p:txBody>
          <a:bodyPr wrap="square" lIns="34290" tIns="34290" rIns="34290" bIns="34290" rtlCol="0" anchor="b">
            <a:spAutoFit/>
          </a:bodyPr>
          <a:lstStyle/>
          <a:p>
            <a:pPr algn="l" defTabSz="685800" rtl="0" eaLnBrk="1" latinLnBrk="0" hangingPunct="1">
              <a:lnSpc>
                <a:spcPct val="90000"/>
              </a:lnSpc>
              <a:spcBef>
                <a:spcPct val="0"/>
              </a:spcBef>
              <a:buNone/>
            </a:pPr>
            <a:r>
              <a:rPr lang="en-US" sz="1500" kern="1200" dirty="0">
                <a:solidFill>
                  <a:srgbClr val="002060"/>
                </a:solidFill>
                <a:latin typeface="Arial Bold" panose="020B0704020202020204" pitchFamily="34" charset="0"/>
                <a:ea typeface="+mj-ea"/>
                <a:cs typeface="Arial Bold" panose="020B0704020202020204" pitchFamily="34" charset="0"/>
              </a:rPr>
              <a:t>Situation Update</a:t>
            </a:r>
          </a:p>
        </p:txBody>
      </p:sp>
      <p:sp>
        <p:nvSpPr>
          <p:cNvPr id="3" name="Text Placeholder 2"/>
          <p:cNvSpPr>
            <a:spLocks noGrp="1"/>
          </p:cNvSpPr>
          <p:nvPr>
            <p:ph type="body" sz="quarter" idx="12"/>
          </p:nvPr>
        </p:nvSpPr>
        <p:spPr>
          <a:xfrm>
            <a:off x="-1" y="1421295"/>
            <a:ext cx="6108192" cy="4351338"/>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3"/>
          </p:nvPr>
        </p:nvSpPr>
        <p:spPr>
          <a:xfrm>
            <a:off x="6108196" y="1421295"/>
            <a:ext cx="6083809" cy="4351338"/>
          </a:xfrm>
          <a:prstGeom prst="rect">
            <a:avLst/>
          </a:prstGeo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453111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ID-19">
    <p:spTree>
      <p:nvGrpSpPr>
        <p:cNvPr id="1" name=""/>
        <p:cNvGrpSpPr/>
        <p:nvPr/>
      </p:nvGrpSpPr>
      <p:grpSpPr>
        <a:xfrm>
          <a:off x="0" y="0"/>
          <a:ext cx="0" cy="0"/>
          <a:chOff x="0" y="0"/>
          <a:chExt cx="0" cy="0"/>
        </a:xfrm>
      </p:grpSpPr>
      <p:cxnSp>
        <p:nvCxnSpPr>
          <p:cNvPr id="10" name="Straight Connector 9"/>
          <p:cNvCxnSpPr/>
          <p:nvPr userDrawn="1"/>
        </p:nvCxnSpPr>
        <p:spPr>
          <a:xfrm flipH="1">
            <a:off x="6108193" y="1188719"/>
            <a:ext cx="3" cy="546390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887861"/>
            <a:ext cx="7891272" cy="276999"/>
          </a:xfrm>
          <a:prstGeom prst="rect">
            <a:avLst/>
          </a:prstGeom>
          <a:noFill/>
        </p:spPr>
        <p:txBody>
          <a:bodyPr wrap="square" lIns="34290" tIns="34290" rIns="34290" bIns="34290" rtlCol="0" anchor="b">
            <a:spAutoFit/>
          </a:bodyPr>
          <a:lstStyle/>
          <a:p>
            <a:pPr algn="l" defTabSz="685800" rtl="0" eaLnBrk="1" latinLnBrk="0" hangingPunct="1">
              <a:lnSpc>
                <a:spcPct val="90000"/>
              </a:lnSpc>
              <a:spcBef>
                <a:spcPct val="0"/>
              </a:spcBef>
              <a:buNone/>
            </a:pPr>
            <a:r>
              <a:rPr lang="en-US" sz="1500" kern="1200" dirty="0">
                <a:solidFill>
                  <a:srgbClr val="002060"/>
                </a:solidFill>
                <a:latin typeface="Arial Bold" panose="020B0704020202020204" pitchFamily="34" charset="0"/>
                <a:ea typeface="+mj-ea"/>
                <a:cs typeface="Arial Bold" panose="020B0704020202020204" pitchFamily="34" charset="0"/>
              </a:rPr>
              <a:t>COVID-19</a:t>
            </a:r>
            <a:r>
              <a:rPr lang="en-US" sz="1500" kern="1200" baseline="0" dirty="0">
                <a:solidFill>
                  <a:srgbClr val="002060"/>
                </a:solidFill>
                <a:latin typeface="Arial Bold" panose="020B0704020202020204" pitchFamily="34" charset="0"/>
                <a:ea typeface="+mj-ea"/>
                <a:cs typeface="Arial Bold" panose="020B0704020202020204" pitchFamily="34" charset="0"/>
              </a:rPr>
              <a:t> Report</a:t>
            </a:r>
            <a:endParaRPr lang="en-US" sz="1500" kern="1200" dirty="0">
              <a:solidFill>
                <a:srgbClr val="002060"/>
              </a:solidFill>
              <a:latin typeface="Arial Bold" panose="020B0704020202020204" pitchFamily="34" charset="0"/>
              <a:ea typeface="+mj-ea"/>
              <a:cs typeface="Arial Bold" panose="020B0704020202020204" pitchFamily="34" charset="0"/>
            </a:endParaRPr>
          </a:p>
        </p:txBody>
      </p:sp>
      <p:sp>
        <p:nvSpPr>
          <p:cNvPr id="13" name="Content Placeholder 2"/>
          <p:cNvSpPr>
            <a:spLocks noGrp="1"/>
          </p:cNvSpPr>
          <p:nvPr>
            <p:ph idx="11"/>
          </p:nvPr>
        </p:nvSpPr>
        <p:spPr>
          <a:xfrm>
            <a:off x="6108192" y="1421295"/>
            <a:ext cx="6083808" cy="433142"/>
          </a:xfrm>
          <a:prstGeom prst="rect">
            <a:avLst/>
          </a:prstGeo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6108192" y="5855138"/>
            <a:ext cx="6083808" cy="433142"/>
          </a:xfrm>
          <a:prstGeom prst="rect">
            <a:avLst/>
          </a:prstGeo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5"/>
          </p:nvPr>
        </p:nvSpPr>
        <p:spPr>
          <a:xfrm>
            <a:off x="0" y="1296956"/>
            <a:ext cx="6083808" cy="2542032"/>
          </a:xfrm>
          <a:prstGeom prst="rect">
            <a:avLst/>
          </a:prstGeom>
        </p:spPr>
        <p:txBody>
          <a:bodyPr lIns="45720" tIns="45720" rIns="45720" bIns="45720"/>
          <a:lstStyle/>
          <a:p>
            <a:endParaRPr lang="en-US" dirty="0"/>
          </a:p>
        </p:txBody>
      </p:sp>
      <p:sp>
        <p:nvSpPr>
          <p:cNvPr id="16" name="Picture Placeholder 2"/>
          <p:cNvSpPr>
            <a:spLocks noGrp="1"/>
          </p:cNvSpPr>
          <p:nvPr>
            <p:ph type="pic" sz="quarter" idx="16"/>
          </p:nvPr>
        </p:nvSpPr>
        <p:spPr>
          <a:xfrm>
            <a:off x="0" y="3840480"/>
            <a:ext cx="6083808" cy="2542032"/>
          </a:xfrm>
          <a:prstGeom prst="rect">
            <a:avLst/>
          </a:prstGeom>
        </p:spPr>
        <p:txBody>
          <a:bodyPr lIns="45720" tIns="45720" rIns="45720" bIns="45720"/>
          <a:lstStyle/>
          <a:p>
            <a:endParaRPr lang="en-US" dirty="0"/>
          </a:p>
        </p:txBody>
      </p:sp>
      <p:sp>
        <p:nvSpPr>
          <p:cNvPr id="14" name="Picture Placeholder 2"/>
          <p:cNvSpPr>
            <a:spLocks noGrp="1"/>
          </p:cNvSpPr>
          <p:nvPr>
            <p:ph type="pic" sz="quarter" idx="17"/>
          </p:nvPr>
        </p:nvSpPr>
        <p:spPr>
          <a:xfrm>
            <a:off x="6108192" y="1854437"/>
            <a:ext cx="6083808" cy="2658244"/>
          </a:xfrm>
          <a:prstGeom prst="rect">
            <a:avLst/>
          </a:prstGeom>
        </p:spPr>
        <p:txBody>
          <a:bodyPr lIns="45720" tIns="45720" rIns="45720" bIns="45720"/>
          <a:lstStyle/>
          <a:p>
            <a:endParaRPr lang="en-US" dirty="0"/>
          </a:p>
        </p:txBody>
      </p:sp>
      <p:sp>
        <p:nvSpPr>
          <p:cNvPr id="17" name="Picture Placeholder 2"/>
          <p:cNvSpPr>
            <a:spLocks noGrp="1"/>
          </p:cNvSpPr>
          <p:nvPr>
            <p:ph type="pic" sz="quarter" idx="18"/>
          </p:nvPr>
        </p:nvSpPr>
        <p:spPr>
          <a:xfrm>
            <a:off x="6108196" y="4734378"/>
            <a:ext cx="6083809" cy="750997"/>
          </a:xfrm>
          <a:prstGeom prst="rect">
            <a:avLst/>
          </a:prstGeom>
        </p:spPr>
        <p:txBody>
          <a:bodyPr lIns="45720" tIns="45720" rIns="45720" bIns="45720"/>
          <a:lstStyle/>
          <a:p>
            <a:endParaRPr lang="en-US" dirty="0"/>
          </a:p>
        </p:txBody>
      </p:sp>
      <p:sp>
        <p:nvSpPr>
          <p:cNvPr id="18" name="Content Placeholder 2"/>
          <p:cNvSpPr>
            <a:spLocks noGrp="1"/>
          </p:cNvSpPr>
          <p:nvPr>
            <p:ph idx="10"/>
          </p:nvPr>
        </p:nvSpPr>
        <p:spPr>
          <a:xfrm>
            <a:off x="1" y="6661792"/>
            <a:ext cx="1033296" cy="196208"/>
          </a:xfrm>
          <a:prstGeom prst="rect">
            <a:avLst/>
          </a:prstGeom>
          <a:noFill/>
        </p:spPr>
        <p:txBody>
          <a:bodyPr wrap="none" lIns="45720" tIns="45720" rIns="45720" bIns="4572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Edit Master text styles</a:t>
            </a:r>
          </a:p>
        </p:txBody>
      </p:sp>
    </p:spTree>
    <p:extLst>
      <p:ext uri="{BB962C8B-B14F-4D97-AF65-F5344CB8AC3E}">
        <p14:creationId xmlns:p14="http://schemas.microsoft.com/office/powerpoint/2010/main" val="2273078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0958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447687" y="269838"/>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a:xfrm>
            <a:off x="3460205" y="798843"/>
            <a:ext cx="7893595" cy="369332"/>
          </a:xfrm>
          <a:prstGeom prst="rect">
            <a:avLst/>
          </a:prstGeom>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753932" y="269838"/>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87DD1E79-2D93-4CFA-98F0-D8AE2D1DD622}"/>
              </a:ext>
            </a:extLst>
          </p:cNvPr>
          <p:cNvSpPr/>
          <p:nvPr/>
        </p:nvSpPr>
        <p:spPr>
          <a:xfrm>
            <a:off x="564502" y="2585496"/>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BB5BE1F-F8A4-437A-8E67-344A99FB9F9D}"/>
              </a:ext>
            </a:extLst>
          </p:cNvPr>
          <p:cNvSpPr/>
          <p:nvPr/>
        </p:nvSpPr>
        <p:spPr>
          <a:xfrm>
            <a:off x="6258258" y="2585496"/>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7" y="2585496"/>
            <a:ext cx="0" cy="367178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13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447687" y="-145801"/>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a:xfrm>
            <a:off x="3460205" y="798843"/>
            <a:ext cx="7893595" cy="369332"/>
          </a:xfrm>
          <a:prstGeom prst="rect">
            <a:avLst/>
          </a:prstGeom>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753932" y="-145801"/>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EB46FCEA-1019-4B3A-ACAF-D51DDF932DE0}"/>
              </a:ext>
            </a:extLst>
          </p:cNvPr>
          <p:cNvGrpSpPr/>
          <p:nvPr userDrawn="1"/>
        </p:nvGrpSpPr>
        <p:grpSpPr>
          <a:xfrm>
            <a:off x="564497" y="2169853"/>
            <a:ext cx="11181315" cy="3141981"/>
            <a:chOff x="564498" y="2169852"/>
            <a:chExt cx="11181314" cy="3671789"/>
          </a:xfrm>
        </p:grpSpPr>
        <p:sp>
          <p:nvSpPr>
            <p:cNvPr id="13" name="Rectangle 12">
              <a:extLst>
                <a:ext uri="{FF2B5EF4-FFF2-40B4-BE49-F238E27FC236}">
                  <a16:creationId xmlns:a16="http://schemas.microsoft.com/office/drawing/2014/main" id="{87DD1E79-2D93-4CFA-98F0-D8AE2D1DD622}"/>
                </a:ext>
              </a:extLst>
            </p:cNvPr>
            <p:cNvSpPr/>
            <p:nvPr/>
          </p:nvSpPr>
          <p:spPr>
            <a:xfrm>
              <a:off x="564498" y="2169852"/>
              <a:ext cx="5487558"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BB5BE1F-F8A4-437A-8E67-344A99FB9F9D}"/>
                </a:ext>
              </a:extLst>
            </p:cNvPr>
            <p:cNvSpPr/>
            <p:nvPr/>
          </p:nvSpPr>
          <p:spPr>
            <a:xfrm>
              <a:off x="6258253" y="2169852"/>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6" y="2169852"/>
              <a:ext cx="0" cy="367178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6625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447687" y="269838"/>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a:xfrm>
            <a:off x="3460205" y="798843"/>
            <a:ext cx="7893595" cy="369332"/>
          </a:xfrm>
          <a:prstGeom prst="rect">
            <a:avLst/>
          </a:prstGeom>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753932" y="269838"/>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561E8880-C42B-42BB-985D-BBC0EEB34CFA}"/>
              </a:ext>
            </a:extLst>
          </p:cNvPr>
          <p:cNvGrpSpPr/>
          <p:nvPr userDrawn="1"/>
        </p:nvGrpSpPr>
        <p:grpSpPr>
          <a:xfrm>
            <a:off x="564497" y="2585489"/>
            <a:ext cx="11181315" cy="3472412"/>
            <a:chOff x="564498" y="2585488"/>
            <a:chExt cx="11181314" cy="3640509"/>
          </a:xfrm>
        </p:grpSpPr>
        <p:sp>
          <p:nvSpPr>
            <p:cNvPr id="13" name="Rectangle 12">
              <a:extLst>
                <a:ext uri="{FF2B5EF4-FFF2-40B4-BE49-F238E27FC236}">
                  <a16:creationId xmlns:a16="http://schemas.microsoft.com/office/drawing/2014/main" id="{87DD1E79-2D93-4CFA-98F0-D8AE2D1DD622}"/>
                </a:ext>
              </a:extLst>
            </p:cNvPr>
            <p:cNvSpPr/>
            <p:nvPr/>
          </p:nvSpPr>
          <p:spPr>
            <a:xfrm>
              <a:off x="564498" y="2585488"/>
              <a:ext cx="5487558"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BB5BE1F-F8A4-437A-8E67-344A99FB9F9D}"/>
                </a:ext>
              </a:extLst>
            </p:cNvPr>
            <p:cNvSpPr/>
            <p:nvPr/>
          </p:nvSpPr>
          <p:spPr>
            <a:xfrm>
              <a:off x="6258253" y="2585488"/>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7" y="2585488"/>
            <a:ext cx="0" cy="34876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353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0205" y="798843"/>
            <a:ext cx="7893595" cy="36933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3500" y="1607907"/>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1149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sp>
        <p:nvSpPr>
          <p:cNvPr id="6" name="Text Placeholder 2"/>
          <p:cNvSpPr>
            <a:spLocks noGrp="1"/>
          </p:cNvSpPr>
          <p:nvPr>
            <p:ph type="body" sz="quarter" idx="12"/>
          </p:nvPr>
        </p:nvSpPr>
        <p:spPr>
          <a:xfrm>
            <a:off x="-2" y="1421295"/>
            <a:ext cx="12192001"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25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cxnSp>
        <p:nvCxnSpPr>
          <p:cNvPr id="41" name="Straight Connector 40"/>
          <p:cNvCxnSpPr/>
          <p:nvPr userDrawn="1"/>
        </p:nvCxnSpPr>
        <p:spPr>
          <a:xfrm>
            <a:off x="6096000"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140950" y="1188720"/>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460205" y="793920"/>
            <a:ext cx="4197656" cy="369332"/>
          </a:xfrm>
          <a:prstGeom prst="rect">
            <a:avLst/>
          </a:prstGeom>
        </p:spPr>
        <p:txBody>
          <a:bodyPr vert="horz" lIns="45720" tIns="45720" rIns="45720" bIns="45720" rtlCol="0" anchor="b" anchorCtr="0">
            <a:noAutofit/>
          </a:bodyPr>
          <a:lstStyle>
            <a:lvl1pPr>
              <a:lnSpc>
                <a:spcPct val="90000"/>
              </a:lnSpc>
              <a:spcBef>
                <a:spcPct val="0"/>
              </a:spcBef>
              <a:buNone/>
              <a:defRPr lang="en-US" sz="2000" dirty="0" smtClean="0">
                <a:solidFill>
                  <a:srgbClr val="002060"/>
                </a:solidFill>
                <a:latin typeface="Arial Bold" panose="020B0704020202020204" pitchFamily="34" charset="0"/>
                <a:ea typeface="+mj-ea"/>
                <a:cs typeface="Arial Bold" panose="020B0704020202020204" pitchFamily="34" charset="0"/>
              </a:defRPr>
            </a:lvl1pPr>
          </a:lstStyle>
          <a:p>
            <a:pPr lvl="0"/>
            <a:r>
              <a:rPr lang="en-US" dirty="0"/>
              <a:t>Transportation Picture/Weather</a:t>
            </a:r>
          </a:p>
        </p:txBody>
      </p:sp>
      <p:sp>
        <p:nvSpPr>
          <p:cNvPr id="45"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
        <p:nvSpPr>
          <p:cNvPr id="46" name="TextBox 45"/>
          <p:cNvSpPr txBox="1"/>
          <p:nvPr userDrawn="1"/>
        </p:nvSpPr>
        <p:spPr>
          <a:xfrm>
            <a:off x="1" y="1328936"/>
            <a:ext cx="6089900"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C3F/C7F</a:t>
            </a:r>
          </a:p>
          <a:p>
            <a:pPr lvl="1"/>
            <a:r>
              <a:rPr lang="en-US" dirty="0"/>
              <a:t>FLCPH</a:t>
            </a:r>
          </a:p>
          <a:p>
            <a:pPr lvl="1"/>
            <a:endParaRPr lang="en-US" dirty="0"/>
          </a:p>
          <a:p>
            <a:pPr lvl="1"/>
            <a:r>
              <a:rPr lang="en-US" dirty="0"/>
              <a:t>FLCY</a:t>
            </a:r>
          </a:p>
          <a:p>
            <a:endParaRPr lang="en-US" dirty="0"/>
          </a:p>
          <a:p>
            <a:endParaRPr lang="en-US" dirty="0"/>
          </a:p>
          <a:p>
            <a:pPr lvl="1"/>
            <a:r>
              <a:rPr lang="en-US" dirty="0"/>
              <a:t>FLCPS</a:t>
            </a:r>
          </a:p>
          <a:p>
            <a:pPr lvl="1"/>
            <a:endParaRPr lang="en-US" dirty="0"/>
          </a:p>
          <a:p>
            <a:pPr lvl="1"/>
            <a:r>
              <a:rPr lang="en-US" dirty="0"/>
              <a:t>FLSD</a:t>
            </a:r>
            <a:endParaRPr lang="en-US" sz="700" dirty="0"/>
          </a:p>
          <a:p>
            <a:pPr lvl="0"/>
            <a:endParaRPr lang="en-US" dirty="0"/>
          </a:p>
        </p:txBody>
      </p:sp>
      <p:sp>
        <p:nvSpPr>
          <p:cNvPr id="47" name="TextBox 46"/>
          <p:cNvSpPr txBox="1"/>
          <p:nvPr userDrawn="1"/>
        </p:nvSpPr>
        <p:spPr>
          <a:xfrm>
            <a:off x="6089901"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C2F/C4F</a:t>
            </a:r>
            <a:endParaRPr lang="en-US" sz="300" dirty="0"/>
          </a:p>
          <a:p>
            <a:pPr lvl="1"/>
            <a:r>
              <a:rPr lang="en-US" dirty="0"/>
              <a:t>FLCN</a:t>
            </a:r>
          </a:p>
          <a:p>
            <a:pPr lvl="1"/>
            <a:endParaRPr lang="en-US" dirty="0"/>
          </a:p>
          <a:p>
            <a:pPr lvl="1"/>
            <a:r>
              <a:rPr lang="en-US" dirty="0"/>
              <a:t>FLCJ</a:t>
            </a:r>
          </a:p>
        </p:txBody>
      </p:sp>
      <p:sp>
        <p:nvSpPr>
          <p:cNvPr id="48" name="TextBox 47"/>
          <p:cNvSpPr txBox="1"/>
          <p:nvPr userDrawn="1"/>
        </p:nvSpPr>
        <p:spPr>
          <a:xfrm>
            <a:off x="9147049"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C5F/C6F</a:t>
            </a:r>
            <a:endParaRPr lang="en-US" sz="300" dirty="0"/>
          </a:p>
          <a:p>
            <a:pPr lvl="1"/>
            <a:r>
              <a:rPr lang="en-US" dirty="0"/>
              <a:t>FLSI</a:t>
            </a:r>
          </a:p>
          <a:p>
            <a:pPr lvl="1"/>
            <a:endParaRPr lang="en-US" dirty="0"/>
          </a:p>
          <a:p>
            <a:pPr lvl="1"/>
            <a:r>
              <a:rPr lang="en-US" dirty="0"/>
              <a:t>FLCB</a:t>
            </a:r>
          </a:p>
        </p:txBody>
      </p:sp>
      <p:pic>
        <p:nvPicPr>
          <p:cNvPr id="49" name="Picture 4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24" y="72006"/>
            <a:ext cx="938865" cy="938865"/>
          </a:xfrm>
          <a:prstGeom prst="rect">
            <a:avLst/>
          </a:prstGeom>
        </p:spPr>
      </p:pic>
      <p:grpSp>
        <p:nvGrpSpPr>
          <p:cNvPr id="50" name="Group 49"/>
          <p:cNvGrpSpPr/>
          <p:nvPr userDrawn="1"/>
        </p:nvGrpSpPr>
        <p:grpSpPr>
          <a:xfrm>
            <a:off x="8778240" y="140160"/>
            <a:ext cx="2076841" cy="822960"/>
            <a:chOff x="8330370" y="101642"/>
            <a:chExt cx="2076841" cy="822960"/>
          </a:xfrm>
        </p:grpSpPr>
        <p:sp>
          <p:nvSpPr>
            <p:cNvPr id="51" name="TextBox 50"/>
            <p:cNvSpPr txBox="1"/>
            <p:nvPr userDrawn="1"/>
          </p:nvSpPr>
          <p:spPr>
            <a:xfrm>
              <a:off x="8330370" y="101642"/>
              <a:ext cx="2076841" cy="274320"/>
            </a:xfrm>
            <a:prstGeom prst="rect">
              <a:avLst/>
            </a:prstGeom>
            <a:solidFill>
              <a:srgbClr val="00B050"/>
            </a:solidFill>
            <a:ln>
              <a:solidFill>
                <a:schemeClr val="tx1"/>
              </a:solidFill>
            </a:ln>
          </p:spPr>
          <p:txBody>
            <a:bodyPr wrap="square" rtlCol="0" anchor="ctr">
              <a:spAutoFit/>
            </a:bodyPr>
            <a:lstStyle/>
            <a:p>
              <a:r>
                <a:rPr lang="en-US" sz="1050" dirty="0"/>
                <a:t>Ops</a:t>
              </a:r>
              <a:r>
                <a:rPr lang="en-US" sz="1050" baseline="0" dirty="0"/>
                <a:t> Normal/Minor Degradation</a:t>
              </a:r>
              <a:endParaRPr lang="en-US" sz="1050" dirty="0"/>
            </a:p>
          </p:txBody>
        </p:sp>
        <p:sp>
          <p:nvSpPr>
            <p:cNvPr id="52" name="TextBox 51"/>
            <p:cNvSpPr txBox="1"/>
            <p:nvPr userDrawn="1"/>
          </p:nvSpPr>
          <p:spPr>
            <a:xfrm>
              <a:off x="8330370" y="375962"/>
              <a:ext cx="2076841" cy="274320"/>
            </a:xfrm>
            <a:prstGeom prst="rect">
              <a:avLst/>
            </a:prstGeom>
            <a:solidFill>
              <a:srgbClr val="FFFF00"/>
            </a:solidFill>
            <a:ln>
              <a:solidFill>
                <a:schemeClr val="tx1"/>
              </a:solidFill>
            </a:ln>
          </p:spPr>
          <p:txBody>
            <a:bodyPr wrap="square" rtlCol="0" anchor="ctr">
              <a:spAutoFit/>
            </a:bodyPr>
            <a:lstStyle/>
            <a:p>
              <a:r>
                <a:rPr lang="en-US" sz="1050" dirty="0"/>
                <a:t>Major Degradation</a:t>
              </a:r>
            </a:p>
          </p:txBody>
        </p:sp>
        <p:sp>
          <p:nvSpPr>
            <p:cNvPr id="53" name="TextBox 52"/>
            <p:cNvSpPr txBox="1"/>
            <p:nvPr userDrawn="1"/>
          </p:nvSpPr>
          <p:spPr>
            <a:xfrm>
              <a:off x="8330370" y="650282"/>
              <a:ext cx="2076841" cy="274320"/>
            </a:xfrm>
            <a:prstGeom prst="rect">
              <a:avLst/>
            </a:prstGeom>
            <a:solidFill>
              <a:srgbClr val="FF0000"/>
            </a:solidFill>
            <a:ln>
              <a:solidFill>
                <a:schemeClr val="tx1"/>
              </a:solidFill>
            </a:ln>
          </p:spPr>
          <p:txBody>
            <a:bodyPr wrap="square" rtlCol="0" anchor="ctr">
              <a:spAutoFit/>
            </a:bodyPr>
            <a:lstStyle/>
            <a:p>
              <a:r>
                <a:rPr lang="en-US" sz="1050" dirty="0"/>
                <a:t>Loss of Capability</a:t>
              </a:r>
            </a:p>
          </p:txBody>
        </p:sp>
      </p:grpSp>
      <p:sp>
        <p:nvSpPr>
          <p:cNvPr id="54" name="TextBox 53"/>
          <p:cNvSpPr txBox="1"/>
          <p:nvPr userDrawn="1"/>
        </p:nvSpPr>
        <p:spPr>
          <a:xfrm>
            <a:off x="2205485" y="6657945"/>
            <a:ext cx="1918154" cy="200055"/>
          </a:xfrm>
          <a:prstGeom prst="rect">
            <a:avLst/>
          </a:prstGeom>
          <a:noFill/>
        </p:spPr>
        <p:txBody>
          <a:bodyPr wrap="none" lIns="45720" tIns="45720" rIns="45720" bIns="45720" rtlCol="0" anchor="ctr">
            <a:spAutoFit/>
          </a:bodyPr>
          <a:lstStyle/>
          <a:p>
            <a:pPr algn="ctr"/>
            <a:r>
              <a:rPr lang="en-US" sz="700" dirty="0">
                <a:hlinkClick r:id="rId3"/>
              </a:rPr>
              <a:t>https://www.metoc.navy.mil/fwcsd/fwc-sd.html</a:t>
            </a:r>
            <a:endParaRPr lang="en-US" sz="700" dirty="0"/>
          </a:p>
        </p:txBody>
      </p:sp>
      <p:sp>
        <p:nvSpPr>
          <p:cNvPr id="56" name="TextBox 55"/>
          <p:cNvSpPr txBox="1"/>
          <p:nvPr userDrawn="1"/>
        </p:nvSpPr>
        <p:spPr>
          <a:xfrm>
            <a:off x="7786330" y="6657945"/>
            <a:ext cx="2416687" cy="200055"/>
          </a:xfrm>
          <a:prstGeom prst="rect">
            <a:avLst/>
          </a:prstGeom>
          <a:solidFill>
            <a:schemeClr val="bg1"/>
          </a:solidFill>
        </p:spPr>
        <p:txBody>
          <a:bodyPr wrap="none" lIns="45720" tIns="45720" rIns="45720" bIns="45720" rtlCol="0" anchor="ctr">
            <a:spAutoFit/>
          </a:bodyPr>
          <a:lstStyle/>
          <a:p>
            <a:pPr algn="ctr"/>
            <a:r>
              <a:rPr lang="en-US" sz="700" dirty="0">
                <a:hlinkClick r:id="rId4"/>
              </a:rPr>
              <a:t>https://www.metoc.navy.mil/fwcn/fwcn.html#!/analysis.html</a:t>
            </a:r>
            <a:endParaRPr lang="en-US" sz="700" dirty="0"/>
          </a:p>
        </p:txBody>
      </p:sp>
    </p:spTree>
    <p:extLst>
      <p:ext uri="{BB962C8B-B14F-4D97-AF65-F5344CB8AC3E}">
        <p14:creationId xmlns:p14="http://schemas.microsoft.com/office/powerpoint/2010/main" val="2368284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sp>
        <p:nvSpPr>
          <p:cNvPr id="7"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397561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in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3900591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4745785" y="3783383"/>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
        <p:nvSpPr>
          <p:cNvPr id="10" name="Text Placeholder 2"/>
          <p:cNvSpPr>
            <a:spLocks noGrp="1"/>
          </p:cNvSpPr>
          <p:nvPr>
            <p:ph type="body" sz="quarter" idx="14"/>
          </p:nvPr>
        </p:nvSpPr>
        <p:spPr>
          <a:xfrm>
            <a:off x="0" y="4014216"/>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0" y="4014216"/>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4745785" y="6427219"/>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
        <p:nvSpPr>
          <p:cNvPr id="17" name="Content Placeholder 2"/>
          <p:cNvSpPr>
            <a:spLocks noGrp="1"/>
          </p:cNvSpPr>
          <p:nvPr>
            <p:ph idx="17"/>
          </p:nvPr>
        </p:nvSpPr>
        <p:spPr>
          <a:xfrm>
            <a:off x="10843309" y="3783383"/>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2047080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cxnSp>
        <p:nvCxnSpPr>
          <p:cNvPr id="41" name="Straight Connector 40"/>
          <p:cNvCxnSpPr/>
          <p:nvPr userDrawn="1"/>
        </p:nvCxnSpPr>
        <p:spPr>
          <a:xfrm>
            <a:off x="6096000"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140950" y="1188720"/>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460205" y="793920"/>
            <a:ext cx="4197656" cy="369332"/>
          </a:xfrm>
          <a:prstGeom prst="rect">
            <a:avLst/>
          </a:prstGeom>
        </p:spPr>
        <p:txBody>
          <a:bodyPr vert="horz" lIns="45720" tIns="45720" rIns="45720" bIns="45720" rtlCol="0" anchor="b" anchorCtr="0">
            <a:noAutofit/>
          </a:bodyPr>
          <a:lstStyle>
            <a:lvl1pPr>
              <a:lnSpc>
                <a:spcPct val="90000"/>
              </a:lnSpc>
              <a:spcBef>
                <a:spcPct val="0"/>
              </a:spcBef>
              <a:buNone/>
              <a:defRPr lang="en-US" sz="2000" dirty="0" smtClean="0">
                <a:solidFill>
                  <a:srgbClr val="002060"/>
                </a:solidFill>
                <a:latin typeface="Arial Bold" panose="020B0704020202020204" pitchFamily="34" charset="0"/>
                <a:ea typeface="+mj-ea"/>
                <a:cs typeface="Arial Bold" panose="020B0704020202020204" pitchFamily="34" charset="0"/>
              </a:defRPr>
            </a:lvl1pPr>
          </a:lstStyle>
          <a:p>
            <a:pPr lvl="0"/>
            <a:r>
              <a:rPr lang="en-US"/>
              <a:t>Transportation Picture/Weather</a:t>
            </a:r>
          </a:p>
        </p:txBody>
      </p:sp>
      <p:sp>
        <p:nvSpPr>
          <p:cNvPr id="45"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
        <p:nvSpPr>
          <p:cNvPr id="46" name="TextBox 45"/>
          <p:cNvSpPr txBox="1"/>
          <p:nvPr userDrawn="1"/>
        </p:nvSpPr>
        <p:spPr>
          <a:xfrm>
            <a:off x="1" y="1328936"/>
            <a:ext cx="6089900"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C3F/C7F</a:t>
            </a:r>
          </a:p>
          <a:p>
            <a:pPr lvl="1"/>
            <a:r>
              <a:rPr lang="en-US"/>
              <a:t>FLCPH</a:t>
            </a:r>
          </a:p>
          <a:p>
            <a:pPr lvl="1"/>
            <a:endParaRPr lang="en-US"/>
          </a:p>
          <a:p>
            <a:pPr lvl="1"/>
            <a:r>
              <a:rPr lang="en-US"/>
              <a:t>FLCY</a:t>
            </a:r>
          </a:p>
          <a:p>
            <a:endParaRPr lang="en-US"/>
          </a:p>
          <a:p>
            <a:endParaRPr lang="en-US"/>
          </a:p>
          <a:p>
            <a:pPr lvl="1"/>
            <a:r>
              <a:rPr lang="en-US"/>
              <a:t>FLCPS</a:t>
            </a:r>
          </a:p>
          <a:p>
            <a:pPr lvl="1"/>
            <a:endParaRPr lang="en-US"/>
          </a:p>
          <a:p>
            <a:pPr lvl="1"/>
            <a:r>
              <a:rPr lang="en-US"/>
              <a:t>FLSD</a:t>
            </a:r>
            <a:endParaRPr lang="en-US" sz="700"/>
          </a:p>
          <a:p>
            <a:pPr lvl="0"/>
            <a:endParaRPr lang="en-US"/>
          </a:p>
        </p:txBody>
      </p:sp>
      <p:sp>
        <p:nvSpPr>
          <p:cNvPr id="47" name="TextBox 46"/>
          <p:cNvSpPr txBox="1"/>
          <p:nvPr userDrawn="1"/>
        </p:nvSpPr>
        <p:spPr>
          <a:xfrm>
            <a:off x="6089901"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C2F/C4F</a:t>
            </a:r>
            <a:endParaRPr lang="en-US" sz="300"/>
          </a:p>
          <a:p>
            <a:pPr lvl="1"/>
            <a:r>
              <a:rPr lang="en-US"/>
              <a:t>FLCN</a:t>
            </a:r>
          </a:p>
          <a:p>
            <a:pPr lvl="1"/>
            <a:endParaRPr lang="en-US"/>
          </a:p>
          <a:p>
            <a:pPr lvl="1"/>
            <a:r>
              <a:rPr lang="en-US"/>
              <a:t>FLCJ</a:t>
            </a:r>
          </a:p>
        </p:txBody>
      </p:sp>
      <p:sp>
        <p:nvSpPr>
          <p:cNvPr id="48" name="TextBox 47"/>
          <p:cNvSpPr txBox="1"/>
          <p:nvPr userDrawn="1"/>
        </p:nvSpPr>
        <p:spPr>
          <a:xfrm>
            <a:off x="9147049"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C5F/C6F</a:t>
            </a:r>
            <a:endParaRPr lang="en-US" sz="300"/>
          </a:p>
          <a:p>
            <a:pPr lvl="1"/>
            <a:r>
              <a:rPr lang="en-US"/>
              <a:t>FLSI</a:t>
            </a:r>
          </a:p>
          <a:p>
            <a:pPr lvl="1"/>
            <a:endParaRPr lang="en-US"/>
          </a:p>
          <a:p>
            <a:pPr lvl="1"/>
            <a:r>
              <a:rPr lang="en-US"/>
              <a:t>FLCB</a:t>
            </a:r>
          </a:p>
        </p:txBody>
      </p:sp>
      <p:pic>
        <p:nvPicPr>
          <p:cNvPr id="49" name="Picture 4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24" y="72006"/>
            <a:ext cx="938865" cy="938865"/>
          </a:xfrm>
          <a:prstGeom prst="rect">
            <a:avLst/>
          </a:prstGeom>
        </p:spPr>
      </p:pic>
      <p:grpSp>
        <p:nvGrpSpPr>
          <p:cNvPr id="50" name="Group 49"/>
          <p:cNvGrpSpPr/>
          <p:nvPr userDrawn="1"/>
        </p:nvGrpSpPr>
        <p:grpSpPr>
          <a:xfrm>
            <a:off x="8778240" y="140160"/>
            <a:ext cx="2076841" cy="822960"/>
            <a:chOff x="8330370" y="101642"/>
            <a:chExt cx="2076841" cy="822960"/>
          </a:xfrm>
        </p:grpSpPr>
        <p:sp>
          <p:nvSpPr>
            <p:cNvPr id="51" name="TextBox 50"/>
            <p:cNvSpPr txBox="1"/>
            <p:nvPr userDrawn="1"/>
          </p:nvSpPr>
          <p:spPr>
            <a:xfrm>
              <a:off x="8330370" y="101642"/>
              <a:ext cx="2076841" cy="274320"/>
            </a:xfrm>
            <a:prstGeom prst="rect">
              <a:avLst/>
            </a:prstGeom>
            <a:solidFill>
              <a:srgbClr val="00B050"/>
            </a:solidFill>
            <a:ln>
              <a:solidFill>
                <a:schemeClr val="tx1"/>
              </a:solidFill>
            </a:ln>
          </p:spPr>
          <p:txBody>
            <a:bodyPr wrap="square" rtlCol="0" anchor="ctr">
              <a:spAutoFit/>
            </a:bodyPr>
            <a:lstStyle/>
            <a:p>
              <a:r>
                <a:rPr lang="en-US" sz="1050"/>
                <a:t>Ops</a:t>
              </a:r>
              <a:r>
                <a:rPr lang="en-US" sz="1050" baseline="0"/>
                <a:t> Normal/Minor Degradation</a:t>
              </a:r>
              <a:endParaRPr lang="en-US" sz="1050"/>
            </a:p>
          </p:txBody>
        </p:sp>
        <p:sp>
          <p:nvSpPr>
            <p:cNvPr id="52" name="TextBox 51"/>
            <p:cNvSpPr txBox="1"/>
            <p:nvPr userDrawn="1"/>
          </p:nvSpPr>
          <p:spPr>
            <a:xfrm>
              <a:off x="8330370" y="375962"/>
              <a:ext cx="2076841" cy="274320"/>
            </a:xfrm>
            <a:prstGeom prst="rect">
              <a:avLst/>
            </a:prstGeom>
            <a:solidFill>
              <a:srgbClr val="FFFF00"/>
            </a:solidFill>
            <a:ln>
              <a:solidFill>
                <a:schemeClr val="tx1"/>
              </a:solidFill>
            </a:ln>
          </p:spPr>
          <p:txBody>
            <a:bodyPr wrap="square" rtlCol="0" anchor="ctr">
              <a:spAutoFit/>
            </a:bodyPr>
            <a:lstStyle/>
            <a:p>
              <a:r>
                <a:rPr lang="en-US" sz="1050"/>
                <a:t>Major Degradation</a:t>
              </a:r>
            </a:p>
          </p:txBody>
        </p:sp>
        <p:sp>
          <p:nvSpPr>
            <p:cNvPr id="53" name="TextBox 52"/>
            <p:cNvSpPr txBox="1"/>
            <p:nvPr userDrawn="1"/>
          </p:nvSpPr>
          <p:spPr>
            <a:xfrm>
              <a:off x="8330370" y="650282"/>
              <a:ext cx="2076841" cy="274320"/>
            </a:xfrm>
            <a:prstGeom prst="rect">
              <a:avLst/>
            </a:prstGeom>
            <a:solidFill>
              <a:srgbClr val="FF0000"/>
            </a:solidFill>
            <a:ln>
              <a:solidFill>
                <a:schemeClr val="tx1"/>
              </a:solidFill>
            </a:ln>
          </p:spPr>
          <p:txBody>
            <a:bodyPr wrap="square" rtlCol="0" anchor="ctr">
              <a:spAutoFit/>
            </a:bodyPr>
            <a:lstStyle/>
            <a:p>
              <a:r>
                <a:rPr lang="en-US" sz="1050"/>
                <a:t>Loss of Capability</a:t>
              </a:r>
            </a:p>
          </p:txBody>
        </p:sp>
      </p:grpSp>
      <p:sp>
        <p:nvSpPr>
          <p:cNvPr id="54" name="TextBox 53"/>
          <p:cNvSpPr txBox="1"/>
          <p:nvPr userDrawn="1"/>
        </p:nvSpPr>
        <p:spPr>
          <a:xfrm>
            <a:off x="2205485" y="6657945"/>
            <a:ext cx="1918154" cy="200055"/>
          </a:xfrm>
          <a:prstGeom prst="rect">
            <a:avLst/>
          </a:prstGeom>
          <a:noFill/>
        </p:spPr>
        <p:txBody>
          <a:bodyPr wrap="none" lIns="45720" tIns="45720" rIns="45720" bIns="45720" rtlCol="0" anchor="ctr">
            <a:spAutoFit/>
          </a:bodyPr>
          <a:lstStyle/>
          <a:p>
            <a:pPr algn="ctr"/>
            <a:r>
              <a:rPr lang="en-US" sz="700">
                <a:hlinkClick r:id="rId3"/>
              </a:rPr>
              <a:t>https://www.metoc.navy.mil/fwcsd/fwc-sd.html</a:t>
            </a:r>
            <a:endParaRPr lang="en-US" sz="700"/>
          </a:p>
        </p:txBody>
      </p:sp>
      <p:sp>
        <p:nvSpPr>
          <p:cNvPr id="56" name="TextBox 55"/>
          <p:cNvSpPr txBox="1"/>
          <p:nvPr userDrawn="1"/>
        </p:nvSpPr>
        <p:spPr>
          <a:xfrm>
            <a:off x="7786330" y="6657945"/>
            <a:ext cx="2416687" cy="200055"/>
          </a:xfrm>
          <a:prstGeom prst="rect">
            <a:avLst/>
          </a:prstGeom>
          <a:solidFill>
            <a:schemeClr val="bg1"/>
          </a:solidFill>
        </p:spPr>
        <p:txBody>
          <a:bodyPr wrap="none" lIns="45720" tIns="45720" rIns="45720" bIns="45720" rtlCol="0" anchor="ctr">
            <a:spAutoFit/>
          </a:bodyPr>
          <a:lstStyle/>
          <a:p>
            <a:pPr algn="ctr"/>
            <a:r>
              <a:rPr lang="en-US" sz="700">
                <a:hlinkClick r:id="rId4"/>
              </a:rPr>
              <a:t>https://www.metoc.navy.mil/fwcn/fwcn.html#!/analysis.html</a:t>
            </a:r>
            <a:endParaRPr lang="en-US" sz="700"/>
          </a:p>
        </p:txBody>
      </p:sp>
    </p:spTree>
    <p:extLst>
      <p:ext uri="{BB962C8B-B14F-4D97-AF65-F5344CB8AC3E}">
        <p14:creationId xmlns:p14="http://schemas.microsoft.com/office/powerpoint/2010/main" val="276044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tuation Update">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a:solidFill>
                  <a:srgbClr val="002060"/>
                </a:solidFill>
                <a:latin typeface="Arial Bold" panose="020B0704020202020204" pitchFamily="34" charset="0"/>
                <a:ea typeface="+mj-ea"/>
                <a:cs typeface="Arial Bold" panose="020B0704020202020204" pitchFamily="34" charset="0"/>
              </a:rPr>
              <a:t>Situation Update</a:t>
            </a:r>
          </a:p>
        </p:txBody>
      </p:sp>
      <p:sp>
        <p:nvSpPr>
          <p:cNvPr id="3" name="Text Placeholder 2"/>
          <p:cNvSpPr>
            <a:spLocks noGrp="1"/>
          </p:cNvSpPr>
          <p:nvPr>
            <p:ph type="body" sz="quarter" idx="12"/>
          </p:nvPr>
        </p:nvSpPr>
        <p:spPr>
          <a:xfrm>
            <a:off x="-1"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3405608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ID-19">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a:solidFill>
                  <a:srgbClr val="002060"/>
                </a:solidFill>
                <a:latin typeface="Arial Bold" panose="020B0704020202020204" pitchFamily="34" charset="0"/>
                <a:ea typeface="+mj-ea"/>
                <a:cs typeface="Arial Bold" panose="020B0704020202020204" pitchFamily="34" charset="0"/>
              </a:rPr>
              <a:t>COVID-19</a:t>
            </a:r>
            <a:r>
              <a:rPr lang="en-US" sz="2000" kern="1200" baseline="0">
                <a:solidFill>
                  <a:srgbClr val="002060"/>
                </a:solidFill>
                <a:latin typeface="Arial Bold" panose="020B0704020202020204" pitchFamily="34" charset="0"/>
                <a:ea typeface="+mj-ea"/>
                <a:cs typeface="Arial Bold" panose="020B0704020202020204" pitchFamily="34" charset="0"/>
              </a:rPr>
              <a:t> Report</a:t>
            </a:r>
            <a:endParaRPr lang="en-US" sz="2000" kern="1200">
              <a:solidFill>
                <a:srgbClr val="002060"/>
              </a:solidFill>
              <a:latin typeface="Arial Bold" panose="020B0704020202020204" pitchFamily="34" charset="0"/>
              <a:ea typeface="+mj-ea"/>
              <a:cs typeface="Arial Bold" panose="020B0704020202020204" pitchFamily="34" charset="0"/>
            </a:endParaRPr>
          </a:p>
        </p:txBody>
      </p:sp>
      <p:sp>
        <p:nvSpPr>
          <p:cNvPr id="13" name="Content Placeholder 2"/>
          <p:cNvSpPr>
            <a:spLocks noGrp="1"/>
          </p:cNvSpPr>
          <p:nvPr>
            <p:ph idx="11"/>
          </p:nvPr>
        </p:nvSpPr>
        <p:spPr>
          <a:xfrm>
            <a:off x="6108192" y="1421295"/>
            <a:ext cx="6083808" cy="433142"/>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2"/>
          </p:nvPr>
        </p:nvSpPr>
        <p:spPr>
          <a:xfrm>
            <a:off x="6108192" y="5855138"/>
            <a:ext cx="6083808" cy="433142"/>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5"/>
          </p:nvPr>
        </p:nvSpPr>
        <p:spPr>
          <a:xfrm>
            <a:off x="0" y="1288248"/>
            <a:ext cx="6083808" cy="2542032"/>
          </a:xfrm>
        </p:spPr>
        <p:txBody>
          <a:bodyPr lIns="45720" tIns="45720" rIns="45720" bIns="45720"/>
          <a:lstStyle/>
          <a:p>
            <a:endParaRPr lang="en-US"/>
          </a:p>
        </p:txBody>
      </p:sp>
      <p:sp>
        <p:nvSpPr>
          <p:cNvPr id="16" name="Picture Placeholder 2"/>
          <p:cNvSpPr>
            <a:spLocks noGrp="1"/>
          </p:cNvSpPr>
          <p:nvPr>
            <p:ph type="pic" sz="quarter" idx="16"/>
          </p:nvPr>
        </p:nvSpPr>
        <p:spPr>
          <a:xfrm>
            <a:off x="0" y="3840480"/>
            <a:ext cx="6083808" cy="2542032"/>
          </a:xfrm>
        </p:spPr>
        <p:txBody>
          <a:bodyPr lIns="45720" tIns="45720" rIns="45720" bIns="45720"/>
          <a:lstStyle/>
          <a:p>
            <a:endParaRPr lang="en-US"/>
          </a:p>
        </p:txBody>
      </p:sp>
      <p:sp>
        <p:nvSpPr>
          <p:cNvPr id="14" name="Picture Placeholder 2"/>
          <p:cNvSpPr>
            <a:spLocks noGrp="1"/>
          </p:cNvSpPr>
          <p:nvPr>
            <p:ph type="pic" sz="quarter" idx="17"/>
          </p:nvPr>
        </p:nvSpPr>
        <p:spPr>
          <a:xfrm>
            <a:off x="6108192" y="1854437"/>
            <a:ext cx="6083808" cy="2658244"/>
          </a:xfrm>
        </p:spPr>
        <p:txBody>
          <a:bodyPr lIns="45720" tIns="45720" rIns="45720" bIns="45720"/>
          <a:lstStyle/>
          <a:p>
            <a:endParaRPr lang="en-US"/>
          </a:p>
        </p:txBody>
      </p:sp>
      <p:sp>
        <p:nvSpPr>
          <p:cNvPr id="17" name="Picture Placeholder 2"/>
          <p:cNvSpPr>
            <a:spLocks noGrp="1"/>
          </p:cNvSpPr>
          <p:nvPr>
            <p:ph type="pic" sz="quarter" idx="18"/>
          </p:nvPr>
        </p:nvSpPr>
        <p:spPr>
          <a:xfrm>
            <a:off x="6108191" y="4734370"/>
            <a:ext cx="6083809" cy="750997"/>
          </a:xfrm>
        </p:spPr>
        <p:txBody>
          <a:bodyPr lIns="45720" tIns="45720" rIns="45720" bIns="45720"/>
          <a:lstStyle/>
          <a:p>
            <a:endParaRPr lang="en-US"/>
          </a:p>
        </p:txBody>
      </p:sp>
      <p:sp>
        <p:nvSpPr>
          <p:cNvPr id="18" name="Content Placeholder 2"/>
          <p:cNvSpPr>
            <a:spLocks noGrp="1"/>
          </p:cNvSpPr>
          <p:nvPr>
            <p:ph idx="10"/>
          </p:nvPr>
        </p:nvSpPr>
        <p:spPr>
          <a:xfrm>
            <a:off x="1" y="6627168"/>
            <a:ext cx="1341073" cy="230832"/>
          </a:xfrm>
          <a:prstGeom prst="rect">
            <a:avLst/>
          </a:prstGeom>
          <a:noFill/>
        </p:spPr>
        <p:txBody>
          <a:bodyPr wrap="none" lIns="45720" tIns="45720" rIns="45720" bIns="4572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499254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296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917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7871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636272" y="81251"/>
            <a:ext cx="731520" cy="433985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942517" y="81251"/>
            <a:ext cx="731520" cy="433985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5" y="1885417"/>
            <a:ext cx="0" cy="418772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90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uation Update">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dirty="0">
                <a:solidFill>
                  <a:srgbClr val="002060"/>
                </a:solidFill>
                <a:latin typeface="Arial Bold" panose="020B0704020202020204" pitchFamily="34" charset="0"/>
                <a:ea typeface="+mj-ea"/>
                <a:cs typeface="Arial Bold" panose="020B0704020202020204" pitchFamily="34" charset="0"/>
              </a:rPr>
              <a:t>Situation Update</a:t>
            </a:r>
          </a:p>
        </p:txBody>
      </p:sp>
      <p:sp>
        <p:nvSpPr>
          <p:cNvPr id="3" name="Text Placeholder 2"/>
          <p:cNvSpPr>
            <a:spLocks noGrp="1"/>
          </p:cNvSpPr>
          <p:nvPr>
            <p:ph type="body" sz="quarter" idx="12"/>
          </p:nvPr>
        </p:nvSpPr>
        <p:spPr>
          <a:xfrm>
            <a:off x="-1"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1885865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394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dirty="0"/>
              <a:t>Click to edit Master title style</a:t>
            </a:r>
          </a:p>
        </p:txBody>
      </p:sp>
      <p:sp>
        <p:nvSpPr>
          <p:cNvPr id="6" name="Text Placeholder 2"/>
          <p:cNvSpPr>
            <a:spLocks noGrp="1"/>
          </p:cNvSpPr>
          <p:nvPr>
            <p:ph type="body" sz="quarter" idx="12"/>
          </p:nvPr>
        </p:nvSpPr>
        <p:spPr>
          <a:xfrm>
            <a:off x="-2" y="1421295"/>
            <a:ext cx="12192001"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3794211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dirty="0"/>
              <a:t>Click to edit Master title style</a:t>
            </a:r>
          </a:p>
        </p:txBody>
      </p:sp>
      <p:sp>
        <p:nvSpPr>
          <p:cNvPr id="7"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2791743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u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flipH="1">
            <a:off x="6108190" y="1188719"/>
            <a:ext cx="2" cy="54384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2034242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4"/>
          </p:nvPr>
        </p:nvSpPr>
        <p:spPr>
          <a:xfrm>
            <a:off x="0" y="4014216"/>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0" y="4014216"/>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0" y="6627168"/>
            <a:ext cx="1341072" cy="230832"/>
          </a:xfrm>
          <a:prstGeom prst="rect">
            <a:avLst/>
          </a:prstGeom>
          <a:noFill/>
        </p:spPr>
        <p:txBody>
          <a:bodyPr vert="horz" wrap="none" lIns="45720" tIns="45720" rIns="45720" bIns="45720" rtlCol="0" anchor="b">
            <a:spAutoFit/>
          </a:bodyPr>
          <a:lstStyle>
            <a:lvl1pPr marL="0" indent="0" algn="l">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4190308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i">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2825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4"/>
          </p:nvPr>
        </p:nvSpPr>
        <p:spPr>
          <a:xfrm>
            <a:off x="0" y="4014216"/>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0" y="4014216"/>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0" y="6627168"/>
            <a:ext cx="1341072" cy="230832"/>
          </a:xfrm>
          <a:prstGeom prst="rect">
            <a:avLst/>
          </a:prstGeom>
          <a:noFill/>
        </p:spPr>
        <p:txBody>
          <a:bodyPr vert="horz" wrap="none" lIns="45720" tIns="45720" rIns="45720" bIns="45720" rtlCol="0" anchor="b">
            <a:spAutoFit/>
          </a:bodyPr>
          <a:lstStyle>
            <a:lvl1pPr marL="0" indent="0" algn="l">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2382991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cxnSp>
        <p:nvCxnSpPr>
          <p:cNvPr id="41" name="Straight Connector 40"/>
          <p:cNvCxnSpPr/>
          <p:nvPr userDrawn="1"/>
        </p:nvCxnSpPr>
        <p:spPr>
          <a:xfrm flipH="1">
            <a:off x="6089901" y="1188719"/>
            <a:ext cx="6100" cy="54692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140950" y="1188720"/>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460205" y="793920"/>
            <a:ext cx="4197656" cy="369332"/>
          </a:xfrm>
          <a:prstGeom prst="rect">
            <a:avLst/>
          </a:prstGeom>
        </p:spPr>
        <p:txBody>
          <a:bodyPr vert="horz" lIns="45720" tIns="45720" rIns="45720" bIns="45720" rtlCol="0" anchor="b" anchorCtr="0">
            <a:noAutofit/>
          </a:bodyPr>
          <a:lstStyle>
            <a:lvl1pPr>
              <a:lnSpc>
                <a:spcPct val="90000"/>
              </a:lnSpc>
              <a:spcBef>
                <a:spcPct val="0"/>
              </a:spcBef>
              <a:buNone/>
              <a:defRPr lang="en-US" sz="2000" dirty="0" smtClean="0">
                <a:solidFill>
                  <a:srgbClr val="002060"/>
                </a:solidFill>
                <a:latin typeface="Arial Bold" panose="020B0704020202020204" pitchFamily="34" charset="0"/>
                <a:ea typeface="+mj-ea"/>
                <a:cs typeface="Arial Bold" panose="020B0704020202020204" pitchFamily="34" charset="0"/>
              </a:defRPr>
            </a:lvl1pPr>
          </a:lstStyle>
          <a:p>
            <a:pPr lvl="0"/>
            <a:r>
              <a:rPr lang="en-US" dirty="0"/>
              <a:t>Transportation Picture/Weather</a:t>
            </a:r>
          </a:p>
        </p:txBody>
      </p:sp>
      <p:sp>
        <p:nvSpPr>
          <p:cNvPr id="45"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
        <p:nvSpPr>
          <p:cNvPr id="46" name="TextBox 45"/>
          <p:cNvSpPr txBox="1"/>
          <p:nvPr userDrawn="1"/>
        </p:nvSpPr>
        <p:spPr>
          <a:xfrm>
            <a:off x="1" y="1328936"/>
            <a:ext cx="6089900"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C3F/C7F</a:t>
            </a:r>
          </a:p>
          <a:p>
            <a:pPr lvl="1"/>
            <a:r>
              <a:rPr lang="en-US" dirty="0"/>
              <a:t>FLCPH</a:t>
            </a:r>
          </a:p>
          <a:p>
            <a:pPr lvl="1"/>
            <a:endParaRPr lang="en-US" dirty="0"/>
          </a:p>
          <a:p>
            <a:pPr lvl="1"/>
            <a:r>
              <a:rPr lang="en-US" dirty="0"/>
              <a:t>FLCY</a:t>
            </a:r>
          </a:p>
          <a:p>
            <a:endParaRPr lang="en-US" dirty="0"/>
          </a:p>
          <a:p>
            <a:endParaRPr lang="en-US" dirty="0"/>
          </a:p>
          <a:p>
            <a:pPr lvl="1"/>
            <a:r>
              <a:rPr lang="en-US" dirty="0"/>
              <a:t>FLCPS</a:t>
            </a:r>
          </a:p>
          <a:p>
            <a:pPr lvl="1"/>
            <a:endParaRPr lang="en-US" dirty="0"/>
          </a:p>
          <a:p>
            <a:pPr lvl="1"/>
            <a:r>
              <a:rPr lang="en-US" dirty="0"/>
              <a:t>FLSD</a:t>
            </a:r>
            <a:endParaRPr lang="en-US" sz="700" dirty="0"/>
          </a:p>
          <a:p>
            <a:pPr lvl="0"/>
            <a:endParaRPr lang="en-US" dirty="0"/>
          </a:p>
        </p:txBody>
      </p:sp>
      <p:sp>
        <p:nvSpPr>
          <p:cNvPr id="47" name="TextBox 46"/>
          <p:cNvSpPr txBox="1"/>
          <p:nvPr userDrawn="1"/>
        </p:nvSpPr>
        <p:spPr>
          <a:xfrm>
            <a:off x="6089901"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C2F/C4F</a:t>
            </a:r>
            <a:endParaRPr lang="en-US" sz="300" dirty="0"/>
          </a:p>
          <a:p>
            <a:pPr lvl="1"/>
            <a:r>
              <a:rPr lang="en-US" dirty="0"/>
              <a:t>FLCN</a:t>
            </a:r>
          </a:p>
          <a:p>
            <a:pPr lvl="1"/>
            <a:endParaRPr lang="en-US" dirty="0"/>
          </a:p>
          <a:p>
            <a:pPr lvl="1"/>
            <a:r>
              <a:rPr lang="en-US" dirty="0"/>
              <a:t>FLCJ</a:t>
            </a:r>
          </a:p>
        </p:txBody>
      </p:sp>
      <p:sp>
        <p:nvSpPr>
          <p:cNvPr id="48" name="TextBox 47"/>
          <p:cNvSpPr txBox="1"/>
          <p:nvPr userDrawn="1"/>
        </p:nvSpPr>
        <p:spPr>
          <a:xfrm>
            <a:off x="9147049"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C5F/C6F</a:t>
            </a:r>
            <a:endParaRPr lang="en-US" sz="300" dirty="0"/>
          </a:p>
          <a:p>
            <a:pPr lvl="1"/>
            <a:r>
              <a:rPr lang="en-US" dirty="0"/>
              <a:t>FLSI</a:t>
            </a:r>
          </a:p>
          <a:p>
            <a:pPr lvl="1"/>
            <a:endParaRPr lang="en-US" dirty="0"/>
          </a:p>
          <a:p>
            <a:pPr lvl="1"/>
            <a:r>
              <a:rPr lang="en-US" dirty="0"/>
              <a:t>FLCB</a:t>
            </a:r>
          </a:p>
        </p:txBody>
      </p:sp>
      <p:pic>
        <p:nvPicPr>
          <p:cNvPr id="49" name="Picture 4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24" y="72006"/>
            <a:ext cx="938865" cy="938865"/>
          </a:xfrm>
          <a:prstGeom prst="rect">
            <a:avLst/>
          </a:prstGeom>
        </p:spPr>
      </p:pic>
      <p:grpSp>
        <p:nvGrpSpPr>
          <p:cNvPr id="50" name="Group 49"/>
          <p:cNvGrpSpPr/>
          <p:nvPr userDrawn="1"/>
        </p:nvGrpSpPr>
        <p:grpSpPr>
          <a:xfrm>
            <a:off x="8778240" y="140160"/>
            <a:ext cx="2076841" cy="822960"/>
            <a:chOff x="8330370" y="101642"/>
            <a:chExt cx="2076841" cy="822960"/>
          </a:xfrm>
        </p:grpSpPr>
        <p:sp>
          <p:nvSpPr>
            <p:cNvPr id="51" name="TextBox 50"/>
            <p:cNvSpPr txBox="1"/>
            <p:nvPr userDrawn="1"/>
          </p:nvSpPr>
          <p:spPr>
            <a:xfrm>
              <a:off x="8330370" y="101642"/>
              <a:ext cx="2076841" cy="274320"/>
            </a:xfrm>
            <a:prstGeom prst="rect">
              <a:avLst/>
            </a:prstGeom>
            <a:solidFill>
              <a:srgbClr val="00B050"/>
            </a:solidFill>
            <a:ln>
              <a:solidFill>
                <a:schemeClr val="tx1"/>
              </a:solidFill>
            </a:ln>
          </p:spPr>
          <p:txBody>
            <a:bodyPr wrap="square" rtlCol="0" anchor="ctr">
              <a:spAutoFit/>
            </a:bodyPr>
            <a:lstStyle/>
            <a:p>
              <a:r>
                <a:rPr lang="en-US" sz="1050" dirty="0"/>
                <a:t>Ops</a:t>
              </a:r>
              <a:r>
                <a:rPr lang="en-US" sz="1050" baseline="0" dirty="0"/>
                <a:t> Normal/Minor Degradation</a:t>
              </a:r>
              <a:endParaRPr lang="en-US" sz="1050" dirty="0"/>
            </a:p>
          </p:txBody>
        </p:sp>
        <p:sp>
          <p:nvSpPr>
            <p:cNvPr id="52" name="TextBox 51"/>
            <p:cNvSpPr txBox="1"/>
            <p:nvPr userDrawn="1"/>
          </p:nvSpPr>
          <p:spPr>
            <a:xfrm>
              <a:off x="8330370" y="375962"/>
              <a:ext cx="2076841" cy="274320"/>
            </a:xfrm>
            <a:prstGeom prst="rect">
              <a:avLst/>
            </a:prstGeom>
            <a:solidFill>
              <a:srgbClr val="FFFF00"/>
            </a:solidFill>
            <a:ln>
              <a:solidFill>
                <a:schemeClr val="tx1"/>
              </a:solidFill>
            </a:ln>
          </p:spPr>
          <p:txBody>
            <a:bodyPr wrap="square" rtlCol="0" anchor="ctr">
              <a:spAutoFit/>
            </a:bodyPr>
            <a:lstStyle/>
            <a:p>
              <a:r>
                <a:rPr lang="en-US" sz="1050" dirty="0"/>
                <a:t>Major Degradation</a:t>
              </a:r>
            </a:p>
          </p:txBody>
        </p:sp>
        <p:sp>
          <p:nvSpPr>
            <p:cNvPr id="53" name="TextBox 52"/>
            <p:cNvSpPr txBox="1"/>
            <p:nvPr userDrawn="1"/>
          </p:nvSpPr>
          <p:spPr>
            <a:xfrm>
              <a:off x="8330370" y="650282"/>
              <a:ext cx="2076841" cy="274320"/>
            </a:xfrm>
            <a:prstGeom prst="rect">
              <a:avLst/>
            </a:prstGeom>
            <a:solidFill>
              <a:srgbClr val="FF0000"/>
            </a:solidFill>
            <a:ln>
              <a:solidFill>
                <a:schemeClr val="tx1"/>
              </a:solidFill>
            </a:ln>
          </p:spPr>
          <p:txBody>
            <a:bodyPr wrap="square" rtlCol="0" anchor="ctr">
              <a:spAutoFit/>
            </a:bodyPr>
            <a:lstStyle/>
            <a:p>
              <a:r>
                <a:rPr lang="en-US" sz="1050" dirty="0"/>
                <a:t>Loss of Capability</a:t>
              </a:r>
            </a:p>
          </p:txBody>
        </p:sp>
      </p:grpSp>
      <p:sp>
        <p:nvSpPr>
          <p:cNvPr id="54" name="TextBox 53"/>
          <p:cNvSpPr txBox="1"/>
          <p:nvPr userDrawn="1"/>
        </p:nvSpPr>
        <p:spPr>
          <a:xfrm>
            <a:off x="2205485" y="6657945"/>
            <a:ext cx="1918154" cy="200055"/>
          </a:xfrm>
          <a:prstGeom prst="rect">
            <a:avLst/>
          </a:prstGeom>
          <a:noFill/>
        </p:spPr>
        <p:txBody>
          <a:bodyPr wrap="none" lIns="45720" tIns="45720" rIns="45720" bIns="45720" rtlCol="0" anchor="ctr">
            <a:spAutoFit/>
          </a:bodyPr>
          <a:lstStyle/>
          <a:p>
            <a:pPr algn="ctr"/>
            <a:r>
              <a:rPr lang="en-US" sz="700" dirty="0">
                <a:hlinkClick r:id="rId3"/>
              </a:rPr>
              <a:t>https://www.metoc.navy.mil/fwcsd/fwc-sd.html</a:t>
            </a:r>
            <a:endParaRPr lang="en-US" sz="700" dirty="0"/>
          </a:p>
        </p:txBody>
      </p:sp>
      <p:sp>
        <p:nvSpPr>
          <p:cNvPr id="56" name="TextBox 55"/>
          <p:cNvSpPr txBox="1"/>
          <p:nvPr userDrawn="1"/>
        </p:nvSpPr>
        <p:spPr>
          <a:xfrm>
            <a:off x="7786330" y="6657945"/>
            <a:ext cx="2416687" cy="200055"/>
          </a:xfrm>
          <a:prstGeom prst="rect">
            <a:avLst/>
          </a:prstGeom>
          <a:solidFill>
            <a:schemeClr val="bg1"/>
          </a:solidFill>
        </p:spPr>
        <p:txBody>
          <a:bodyPr wrap="none" lIns="45720" tIns="45720" rIns="45720" bIns="45720" rtlCol="0" anchor="ctr">
            <a:spAutoFit/>
          </a:bodyPr>
          <a:lstStyle/>
          <a:p>
            <a:pPr algn="ctr"/>
            <a:r>
              <a:rPr lang="en-US" sz="700" dirty="0">
                <a:hlinkClick r:id="rId4"/>
              </a:rPr>
              <a:t>https://www.metoc.navy.mil/fwcn/fwcn.html#!/analysis.html</a:t>
            </a:r>
            <a:endParaRPr lang="en-US" sz="700" dirty="0"/>
          </a:p>
        </p:txBody>
      </p:sp>
    </p:spTree>
    <p:extLst>
      <p:ext uri="{BB962C8B-B14F-4D97-AF65-F5344CB8AC3E}">
        <p14:creationId xmlns:p14="http://schemas.microsoft.com/office/powerpoint/2010/main" val="1919693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tuation Update">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dirty="0">
                <a:solidFill>
                  <a:srgbClr val="002060"/>
                </a:solidFill>
                <a:latin typeface="Arial Bold" panose="020B0704020202020204" pitchFamily="34" charset="0"/>
                <a:ea typeface="+mj-ea"/>
                <a:cs typeface="Arial Bold" panose="020B0704020202020204" pitchFamily="34" charset="0"/>
              </a:rPr>
              <a:t>Situation Update</a:t>
            </a:r>
          </a:p>
        </p:txBody>
      </p:sp>
      <p:sp>
        <p:nvSpPr>
          <p:cNvPr id="3" name="Text Placeholder 2"/>
          <p:cNvSpPr>
            <a:spLocks noGrp="1"/>
          </p:cNvSpPr>
          <p:nvPr>
            <p:ph type="body" sz="quarter" idx="12"/>
          </p:nvPr>
        </p:nvSpPr>
        <p:spPr>
          <a:xfrm>
            <a:off x="-1"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3705315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ID-19">
    <p:spTree>
      <p:nvGrpSpPr>
        <p:cNvPr id="1" name=""/>
        <p:cNvGrpSpPr/>
        <p:nvPr/>
      </p:nvGrpSpPr>
      <p:grpSpPr>
        <a:xfrm>
          <a:off x="0" y="0"/>
          <a:ext cx="0" cy="0"/>
          <a:chOff x="0" y="0"/>
          <a:chExt cx="0" cy="0"/>
        </a:xfrm>
      </p:grpSpPr>
      <p:cxnSp>
        <p:nvCxnSpPr>
          <p:cNvPr id="10" name="Straight Connector 9"/>
          <p:cNvCxnSpPr/>
          <p:nvPr userDrawn="1"/>
        </p:nvCxnSpPr>
        <p:spPr>
          <a:xfrm flipH="1">
            <a:off x="6108191" y="1188719"/>
            <a:ext cx="2" cy="546390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dirty="0">
                <a:solidFill>
                  <a:srgbClr val="002060"/>
                </a:solidFill>
                <a:latin typeface="Arial Bold" panose="020B0704020202020204" pitchFamily="34" charset="0"/>
                <a:ea typeface="+mj-ea"/>
                <a:cs typeface="Arial Bold" panose="020B0704020202020204" pitchFamily="34" charset="0"/>
              </a:rPr>
              <a:t>COVID-19</a:t>
            </a:r>
            <a:r>
              <a:rPr lang="en-US" sz="2000" kern="1200" baseline="0" dirty="0">
                <a:solidFill>
                  <a:srgbClr val="002060"/>
                </a:solidFill>
                <a:latin typeface="Arial Bold" panose="020B0704020202020204" pitchFamily="34" charset="0"/>
                <a:ea typeface="+mj-ea"/>
                <a:cs typeface="Arial Bold" panose="020B0704020202020204" pitchFamily="34" charset="0"/>
              </a:rPr>
              <a:t> Report</a:t>
            </a:r>
            <a:endParaRPr lang="en-US" sz="2000" kern="1200" dirty="0">
              <a:solidFill>
                <a:srgbClr val="002060"/>
              </a:solidFill>
              <a:latin typeface="Arial Bold" panose="020B0704020202020204" pitchFamily="34" charset="0"/>
              <a:ea typeface="+mj-ea"/>
              <a:cs typeface="Arial Bold" panose="020B0704020202020204" pitchFamily="34" charset="0"/>
            </a:endParaRPr>
          </a:p>
        </p:txBody>
      </p:sp>
      <p:sp>
        <p:nvSpPr>
          <p:cNvPr id="13" name="Content Placeholder 2"/>
          <p:cNvSpPr>
            <a:spLocks noGrp="1"/>
          </p:cNvSpPr>
          <p:nvPr>
            <p:ph idx="11"/>
          </p:nvPr>
        </p:nvSpPr>
        <p:spPr>
          <a:xfrm>
            <a:off x="6108192" y="1421295"/>
            <a:ext cx="6083808" cy="433142"/>
          </a:xfr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6108192" y="5855138"/>
            <a:ext cx="6083808" cy="433142"/>
          </a:xfr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5"/>
          </p:nvPr>
        </p:nvSpPr>
        <p:spPr>
          <a:xfrm>
            <a:off x="0" y="1296956"/>
            <a:ext cx="6083808" cy="2542032"/>
          </a:xfrm>
        </p:spPr>
        <p:txBody>
          <a:bodyPr lIns="45720" tIns="45720" rIns="45720" bIns="45720"/>
          <a:lstStyle/>
          <a:p>
            <a:endParaRPr lang="en-US" dirty="0"/>
          </a:p>
        </p:txBody>
      </p:sp>
      <p:sp>
        <p:nvSpPr>
          <p:cNvPr id="16" name="Picture Placeholder 2"/>
          <p:cNvSpPr>
            <a:spLocks noGrp="1"/>
          </p:cNvSpPr>
          <p:nvPr>
            <p:ph type="pic" sz="quarter" idx="16"/>
          </p:nvPr>
        </p:nvSpPr>
        <p:spPr>
          <a:xfrm>
            <a:off x="0" y="3840480"/>
            <a:ext cx="6083808" cy="2542032"/>
          </a:xfrm>
        </p:spPr>
        <p:txBody>
          <a:bodyPr lIns="45720" tIns="45720" rIns="45720" bIns="45720"/>
          <a:lstStyle/>
          <a:p>
            <a:endParaRPr lang="en-US" dirty="0"/>
          </a:p>
        </p:txBody>
      </p:sp>
      <p:sp>
        <p:nvSpPr>
          <p:cNvPr id="14" name="Picture Placeholder 2"/>
          <p:cNvSpPr>
            <a:spLocks noGrp="1"/>
          </p:cNvSpPr>
          <p:nvPr>
            <p:ph type="pic" sz="quarter" idx="17"/>
          </p:nvPr>
        </p:nvSpPr>
        <p:spPr>
          <a:xfrm>
            <a:off x="6108192" y="1854437"/>
            <a:ext cx="6083808" cy="2658244"/>
          </a:xfrm>
        </p:spPr>
        <p:txBody>
          <a:bodyPr lIns="45720" tIns="45720" rIns="45720" bIns="45720"/>
          <a:lstStyle/>
          <a:p>
            <a:endParaRPr lang="en-US" dirty="0"/>
          </a:p>
        </p:txBody>
      </p:sp>
      <p:sp>
        <p:nvSpPr>
          <p:cNvPr id="17" name="Picture Placeholder 2"/>
          <p:cNvSpPr>
            <a:spLocks noGrp="1"/>
          </p:cNvSpPr>
          <p:nvPr>
            <p:ph type="pic" sz="quarter" idx="18"/>
          </p:nvPr>
        </p:nvSpPr>
        <p:spPr>
          <a:xfrm>
            <a:off x="6108191" y="4734370"/>
            <a:ext cx="6083809" cy="750997"/>
          </a:xfrm>
        </p:spPr>
        <p:txBody>
          <a:bodyPr lIns="45720" tIns="45720" rIns="45720" bIns="45720"/>
          <a:lstStyle/>
          <a:p>
            <a:endParaRPr lang="en-US" dirty="0"/>
          </a:p>
        </p:txBody>
      </p:sp>
      <p:sp>
        <p:nvSpPr>
          <p:cNvPr id="18" name="Content Placeholder 2"/>
          <p:cNvSpPr>
            <a:spLocks noGrp="1"/>
          </p:cNvSpPr>
          <p:nvPr>
            <p:ph idx="10"/>
          </p:nvPr>
        </p:nvSpPr>
        <p:spPr>
          <a:xfrm>
            <a:off x="1" y="6627168"/>
            <a:ext cx="1341073" cy="230832"/>
          </a:xfrm>
          <a:prstGeom prst="rect">
            <a:avLst/>
          </a:prstGeom>
          <a:noFill/>
        </p:spPr>
        <p:txBody>
          <a:bodyPr wrap="none" lIns="45720" tIns="45720" rIns="45720" bIns="4572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3834363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716D2D-AF62-4E67-8792-B3DF9159BA68}"/>
              </a:ext>
            </a:extLst>
          </p:cNvPr>
          <p:cNvSpPr/>
          <p:nvPr userDrawn="1"/>
        </p:nvSpPr>
        <p:spPr>
          <a:xfrm rot="5400000">
            <a:off x="8447687" y="269834"/>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1DBAFD5-A8E3-43A0-85BA-072C64F8D96E}"/>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825B3263-BCAA-4C69-A496-1F137C34E60B}"/>
              </a:ext>
            </a:extLst>
          </p:cNvPr>
          <p:cNvSpPr/>
          <p:nvPr/>
        </p:nvSpPr>
        <p:spPr>
          <a:xfrm rot="5400000">
            <a:off x="2753932" y="269834"/>
            <a:ext cx="1108688" cy="4339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87DD1E79-2D93-4CFA-98F0-D8AE2D1DD622}"/>
              </a:ext>
            </a:extLst>
          </p:cNvPr>
          <p:cNvSpPr/>
          <p:nvPr/>
        </p:nvSpPr>
        <p:spPr>
          <a:xfrm>
            <a:off x="564498" y="2585488"/>
            <a:ext cx="5487558"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5BB5BE1F-F8A4-437A-8E67-344A99FB9F9D}"/>
              </a:ext>
            </a:extLst>
          </p:cNvPr>
          <p:cNvSpPr/>
          <p:nvPr/>
        </p:nvSpPr>
        <p:spPr>
          <a:xfrm>
            <a:off x="6258253" y="2585488"/>
            <a:ext cx="5487559" cy="3640509"/>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 name="Straight Connector 19">
            <a:extLst>
              <a:ext uri="{FF2B5EF4-FFF2-40B4-BE49-F238E27FC236}">
                <a16:creationId xmlns:a16="http://schemas.microsoft.com/office/drawing/2014/main" id="{C7B5C006-2FAD-4CF1-B866-198519998E5F}"/>
              </a:ext>
            </a:extLst>
          </p:cNvPr>
          <p:cNvCxnSpPr>
            <a:cxnSpLocks/>
          </p:cNvCxnSpPr>
          <p:nvPr userDrawn="1"/>
        </p:nvCxnSpPr>
        <p:spPr>
          <a:xfrm>
            <a:off x="6140406" y="2585488"/>
            <a:ext cx="0" cy="367178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67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ID-19">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dirty="0">
                <a:solidFill>
                  <a:srgbClr val="002060"/>
                </a:solidFill>
                <a:latin typeface="Arial Bold" panose="020B0704020202020204" pitchFamily="34" charset="0"/>
                <a:ea typeface="+mj-ea"/>
                <a:cs typeface="Arial Bold" panose="020B0704020202020204" pitchFamily="34" charset="0"/>
              </a:rPr>
              <a:t>COVID-19</a:t>
            </a:r>
            <a:r>
              <a:rPr lang="en-US" sz="2000" kern="1200" baseline="0" dirty="0">
                <a:solidFill>
                  <a:srgbClr val="002060"/>
                </a:solidFill>
                <a:latin typeface="Arial Bold" panose="020B0704020202020204" pitchFamily="34" charset="0"/>
                <a:ea typeface="+mj-ea"/>
                <a:cs typeface="Arial Bold" panose="020B0704020202020204" pitchFamily="34" charset="0"/>
              </a:rPr>
              <a:t> Report</a:t>
            </a:r>
            <a:endParaRPr lang="en-US" sz="2000" kern="1200" dirty="0">
              <a:solidFill>
                <a:srgbClr val="002060"/>
              </a:solidFill>
              <a:latin typeface="Arial Bold" panose="020B0704020202020204" pitchFamily="34" charset="0"/>
              <a:ea typeface="+mj-ea"/>
              <a:cs typeface="Arial Bold" panose="020B0704020202020204" pitchFamily="34" charset="0"/>
            </a:endParaRPr>
          </a:p>
        </p:txBody>
      </p:sp>
      <p:sp>
        <p:nvSpPr>
          <p:cNvPr id="13" name="Content Placeholder 2"/>
          <p:cNvSpPr>
            <a:spLocks noGrp="1"/>
          </p:cNvSpPr>
          <p:nvPr>
            <p:ph idx="11"/>
          </p:nvPr>
        </p:nvSpPr>
        <p:spPr>
          <a:xfrm>
            <a:off x="6108192" y="1421295"/>
            <a:ext cx="6083808" cy="433142"/>
          </a:xfr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6108192" y="5855138"/>
            <a:ext cx="6083808" cy="433142"/>
          </a:xfrm>
        </p:spPr>
        <p:txBody>
          <a:bodyPr lIns="45720" tIns="45720" rIns="45720" b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5"/>
          </p:nvPr>
        </p:nvSpPr>
        <p:spPr>
          <a:xfrm>
            <a:off x="0" y="1288248"/>
            <a:ext cx="6083808" cy="2542032"/>
          </a:xfrm>
        </p:spPr>
        <p:txBody>
          <a:bodyPr lIns="45720" tIns="45720" rIns="45720" bIns="45720"/>
          <a:lstStyle/>
          <a:p>
            <a:endParaRPr lang="en-US" dirty="0"/>
          </a:p>
        </p:txBody>
      </p:sp>
      <p:sp>
        <p:nvSpPr>
          <p:cNvPr id="16" name="Picture Placeholder 2"/>
          <p:cNvSpPr>
            <a:spLocks noGrp="1"/>
          </p:cNvSpPr>
          <p:nvPr>
            <p:ph type="pic" sz="quarter" idx="16"/>
          </p:nvPr>
        </p:nvSpPr>
        <p:spPr>
          <a:xfrm>
            <a:off x="0" y="3840480"/>
            <a:ext cx="6083808" cy="2542032"/>
          </a:xfrm>
        </p:spPr>
        <p:txBody>
          <a:bodyPr lIns="45720" tIns="45720" rIns="45720" bIns="45720"/>
          <a:lstStyle/>
          <a:p>
            <a:endParaRPr lang="en-US" dirty="0"/>
          </a:p>
        </p:txBody>
      </p:sp>
      <p:sp>
        <p:nvSpPr>
          <p:cNvPr id="14" name="Picture Placeholder 2"/>
          <p:cNvSpPr>
            <a:spLocks noGrp="1"/>
          </p:cNvSpPr>
          <p:nvPr>
            <p:ph type="pic" sz="quarter" idx="17"/>
          </p:nvPr>
        </p:nvSpPr>
        <p:spPr>
          <a:xfrm>
            <a:off x="6108192" y="1854437"/>
            <a:ext cx="6083808" cy="2658244"/>
          </a:xfrm>
        </p:spPr>
        <p:txBody>
          <a:bodyPr lIns="45720" tIns="45720" rIns="45720" bIns="45720"/>
          <a:lstStyle/>
          <a:p>
            <a:endParaRPr lang="en-US" dirty="0"/>
          </a:p>
        </p:txBody>
      </p:sp>
      <p:sp>
        <p:nvSpPr>
          <p:cNvPr id="17" name="Picture Placeholder 2"/>
          <p:cNvSpPr>
            <a:spLocks noGrp="1"/>
          </p:cNvSpPr>
          <p:nvPr>
            <p:ph type="pic" sz="quarter" idx="18"/>
          </p:nvPr>
        </p:nvSpPr>
        <p:spPr>
          <a:xfrm>
            <a:off x="6108191" y="4734370"/>
            <a:ext cx="6083809" cy="750997"/>
          </a:xfrm>
        </p:spPr>
        <p:txBody>
          <a:bodyPr lIns="45720" tIns="45720" rIns="45720" bIns="45720"/>
          <a:lstStyle/>
          <a:p>
            <a:endParaRPr lang="en-US" dirty="0"/>
          </a:p>
        </p:txBody>
      </p:sp>
      <p:sp>
        <p:nvSpPr>
          <p:cNvPr id="18" name="Content Placeholder 2"/>
          <p:cNvSpPr>
            <a:spLocks noGrp="1"/>
          </p:cNvSpPr>
          <p:nvPr>
            <p:ph idx="10"/>
          </p:nvPr>
        </p:nvSpPr>
        <p:spPr>
          <a:xfrm>
            <a:off x="1" y="6627168"/>
            <a:ext cx="1341073" cy="230832"/>
          </a:xfrm>
          <a:prstGeom prst="rect">
            <a:avLst/>
          </a:prstGeom>
          <a:noFill/>
        </p:spPr>
        <p:txBody>
          <a:bodyPr wrap="none" lIns="45720" tIns="45720" rIns="45720" bIns="4572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dirty="0"/>
              <a:t>Edit Master text styles</a:t>
            </a:r>
          </a:p>
        </p:txBody>
      </p:sp>
    </p:spTree>
    <p:extLst>
      <p:ext uri="{BB962C8B-B14F-4D97-AF65-F5344CB8AC3E}">
        <p14:creationId xmlns:p14="http://schemas.microsoft.com/office/powerpoint/2010/main" val="29609078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32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9592-5C76-48C8-97D3-B851092953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73FF9B-6F21-4585-A759-850A642AC9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83BF280-8FEC-4C00-B0CE-2084CD4D93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A6BA7D-EA91-45B8-A7D1-9076F0CB8440}"/>
              </a:ext>
            </a:extLst>
          </p:cNvPr>
          <p:cNvSpPr>
            <a:spLocks noGrp="1"/>
          </p:cNvSpPr>
          <p:nvPr>
            <p:ph type="sldNum" sz="quarter" idx="12"/>
          </p:nvPr>
        </p:nvSpPr>
        <p:spPr/>
        <p:txBody>
          <a:bodyPr/>
          <a:lstStyle/>
          <a:p>
            <a:fld id="{BEE85FE1-34DC-4FB6-B98D-06B867ACA0C0}" type="slidenum">
              <a:rPr lang="en-US" smtClean="0"/>
              <a:t>‹#›</a:t>
            </a:fld>
            <a:endParaRPr lang="en-US"/>
          </a:p>
        </p:txBody>
      </p:sp>
    </p:spTree>
    <p:extLst>
      <p:ext uri="{BB962C8B-B14F-4D97-AF65-F5344CB8AC3E}">
        <p14:creationId xmlns:p14="http://schemas.microsoft.com/office/powerpoint/2010/main" val="920739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52911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502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sp>
        <p:nvSpPr>
          <p:cNvPr id="6" name="Text Placeholder 2"/>
          <p:cNvSpPr>
            <a:spLocks noGrp="1"/>
          </p:cNvSpPr>
          <p:nvPr>
            <p:ph type="body" sz="quarter" idx="12"/>
          </p:nvPr>
        </p:nvSpPr>
        <p:spPr>
          <a:xfrm>
            <a:off x="-2" y="1421295"/>
            <a:ext cx="12192001"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4738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sp>
        <p:nvSpPr>
          <p:cNvPr id="7"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4713949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in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2115041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0" y="1421295"/>
            <a:ext cx="6083809" cy="1435116"/>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4745785" y="3783383"/>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
        <p:nvSpPr>
          <p:cNvPr id="10" name="Text Placeholder 2"/>
          <p:cNvSpPr>
            <a:spLocks noGrp="1"/>
          </p:cNvSpPr>
          <p:nvPr>
            <p:ph type="body" sz="quarter" idx="14"/>
          </p:nvPr>
        </p:nvSpPr>
        <p:spPr>
          <a:xfrm>
            <a:off x="0" y="4014216"/>
            <a:ext cx="6108192"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0" y="4014216"/>
            <a:ext cx="6083809" cy="1298681"/>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4745785" y="6427219"/>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
        <p:nvSpPr>
          <p:cNvPr id="17" name="Content Placeholder 2"/>
          <p:cNvSpPr>
            <a:spLocks noGrp="1"/>
          </p:cNvSpPr>
          <p:nvPr>
            <p:ph idx="17"/>
          </p:nvPr>
        </p:nvSpPr>
        <p:spPr>
          <a:xfrm>
            <a:off x="10843309" y="3783383"/>
            <a:ext cx="1341072" cy="230832"/>
          </a:xfrm>
          <a:prstGeom prst="rect">
            <a:avLst/>
          </a:prstGeom>
          <a:noFill/>
        </p:spPr>
        <p:txBody>
          <a:bodyPr vert="horz" wrap="none" lIns="45720" tIns="45720" rIns="45720" bIns="45720" rtlCol="0" anchor="b">
            <a:spAutoFit/>
          </a:bodyPr>
          <a:lstStyle>
            <a:lvl1pPr marL="0" indent="0" algn="r">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6191571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cxnSp>
        <p:nvCxnSpPr>
          <p:cNvPr id="41" name="Straight Connector 40"/>
          <p:cNvCxnSpPr/>
          <p:nvPr userDrawn="1"/>
        </p:nvCxnSpPr>
        <p:spPr>
          <a:xfrm>
            <a:off x="6096000"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140950" y="1188720"/>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460205" y="793920"/>
            <a:ext cx="4197656" cy="369332"/>
          </a:xfrm>
          <a:prstGeom prst="rect">
            <a:avLst/>
          </a:prstGeom>
        </p:spPr>
        <p:txBody>
          <a:bodyPr vert="horz" lIns="45720" tIns="45720" rIns="45720" bIns="45720" rtlCol="0" anchor="b" anchorCtr="0">
            <a:noAutofit/>
          </a:bodyPr>
          <a:lstStyle>
            <a:lvl1pPr>
              <a:lnSpc>
                <a:spcPct val="90000"/>
              </a:lnSpc>
              <a:spcBef>
                <a:spcPct val="0"/>
              </a:spcBef>
              <a:buNone/>
              <a:defRPr lang="en-US" sz="2000" dirty="0" smtClean="0">
                <a:solidFill>
                  <a:srgbClr val="002060"/>
                </a:solidFill>
                <a:latin typeface="Arial Bold" panose="020B0704020202020204" pitchFamily="34" charset="0"/>
                <a:ea typeface="+mj-ea"/>
                <a:cs typeface="Arial Bold" panose="020B0704020202020204" pitchFamily="34" charset="0"/>
              </a:defRPr>
            </a:lvl1pPr>
          </a:lstStyle>
          <a:p>
            <a:pPr lvl="0"/>
            <a:r>
              <a:rPr lang="en-US"/>
              <a:t>Transportation Picture/Weather</a:t>
            </a:r>
          </a:p>
        </p:txBody>
      </p:sp>
      <p:sp>
        <p:nvSpPr>
          <p:cNvPr id="45"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
        <p:nvSpPr>
          <p:cNvPr id="46" name="TextBox 45"/>
          <p:cNvSpPr txBox="1"/>
          <p:nvPr userDrawn="1"/>
        </p:nvSpPr>
        <p:spPr>
          <a:xfrm>
            <a:off x="1" y="1328936"/>
            <a:ext cx="6089900"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C3F/C7F</a:t>
            </a:r>
          </a:p>
          <a:p>
            <a:pPr lvl="1"/>
            <a:r>
              <a:rPr lang="en-US"/>
              <a:t>FLCPH</a:t>
            </a:r>
          </a:p>
          <a:p>
            <a:pPr lvl="1"/>
            <a:endParaRPr lang="en-US"/>
          </a:p>
          <a:p>
            <a:pPr lvl="1"/>
            <a:r>
              <a:rPr lang="en-US"/>
              <a:t>FLCY</a:t>
            </a:r>
          </a:p>
          <a:p>
            <a:endParaRPr lang="en-US"/>
          </a:p>
          <a:p>
            <a:endParaRPr lang="en-US"/>
          </a:p>
          <a:p>
            <a:pPr lvl="1"/>
            <a:r>
              <a:rPr lang="en-US"/>
              <a:t>FLCPS</a:t>
            </a:r>
          </a:p>
          <a:p>
            <a:pPr lvl="1"/>
            <a:endParaRPr lang="en-US"/>
          </a:p>
          <a:p>
            <a:pPr lvl="1"/>
            <a:r>
              <a:rPr lang="en-US"/>
              <a:t>FLSD</a:t>
            </a:r>
            <a:endParaRPr lang="en-US" sz="700"/>
          </a:p>
          <a:p>
            <a:pPr lvl="0"/>
            <a:endParaRPr lang="en-US"/>
          </a:p>
        </p:txBody>
      </p:sp>
      <p:sp>
        <p:nvSpPr>
          <p:cNvPr id="47" name="TextBox 46"/>
          <p:cNvSpPr txBox="1"/>
          <p:nvPr userDrawn="1"/>
        </p:nvSpPr>
        <p:spPr>
          <a:xfrm>
            <a:off x="6089901"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C2F/C4F</a:t>
            </a:r>
            <a:endParaRPr lang="en-US" sz="300"/>
          </a:p>
          <a:p>
            <a:pPr lvl="1"/>
            <a:r>
              <a:rPr lang="en-US"/>
              <a:t>FLCN</a:t>
            </a:r>
          </a:p>
          <a:p>
            <a:pPr lvl="1"/>
            <a:endParaRPr lang="en-US"/>
          </a:p>
          <a:p>
            <a:pPr lvl="1"/>
            <a:r>
              <a:rPr lang="en-US"/>
              <a:t>FLCJ</a:t>
            </a:r>
          </a:p>
        </p:txBody>
      </p:sp>
      <p:sp>
        <p:nvSpPr>
          <p:cNvPr id="48" name="TextBox 47"/>
          <p:cNvSpPr txBox="1"/>
          <p:nvPr userDrawn="1"/>
        </p:nvSpPr>
        <p:spPr>
          <a:xfrm>
            <a:off x="9147049" y="1328936"/>
            <a:ext cx="3051049" cy="1274928"/>
          </a:xfrm>
          <a:prstGeom prst="rect">
            <a:avLst/>
          </a:prstGeom>
        </p:spPr>
        <p:txBody>
          <a:bodyPr vert="horz" lIns="45720" tIns="45720" rIns="45720" bIns="4572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C5F/C6F</a:t>
            </a:r>
            <a:endParaRPr lang="en-US" sz="300"/>
          </a:p>
          <a:p>
            <a:pPr lvl="1"/>
            <a:r>
              <a:rPr lang="en-US"/>
              <a:t>FLSI</a:t>
            </a:r>
          </a:p>
          <a:p>
            <a:pPr lvl="1"/>
            <a:endParaRPr lang="en-US"/>
          </a:p>
          <a:p>
            <a:pPr lvl="1"/>
            <a:r>
              <a:rPr lang="en-US"/>
              <a:t>FLCB</a:t>
            </a:r>
          </a:p>
        </p:txBody>
      </p:sp>
      <p:pic>
        <p:nvPicPr>
          <p:cNvPr id="49" name="Picture 4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24" y="72006"/>
            <a:ext cx="938865" cy="938865"/>
          </a:xfrm>
          <a:prstGeom prst="rect">
            <a:avLst/>
          </a:prstGeom>
        </p:spPr>
      </p:pic>
      <p:grpSp>
        <p:nvGrpSpPr>
          <p:cNvPr id="50" name="Group 49"/>
          <p:cNvGrpSpPr/>
          <p:nvPr userDrawn="1"/>
        </p:nvGrpSpPr>
        <p:grpSpPr>
          <a:xfrm>
            <a:off x="8778240" y="140160"/>
            <a:ext cx="2076841" cy="822960"/>
            <a:chOff x="8330370" y="101642"/>
            <a:chExt cx="2076841" cy="822960"/>
          </a:xfrm>
        </p:grpSpPr>
        <p:sp>
          <p:nvSpPr>
            <p:cNvPr id="51" name="TextBox 50"/>
            <p:cNvSpPr txBox="1"/>
            <p:nvPr userDrawn="1"/>
          </p:nvSpPr>
          <p:spPr>
            <a:xfrm>
              <a:off x="8330370" y="101642"/>
              <a:ext cx="2076841" cy="274320"/>
            </a:xfrm>
            <a:prstGeom prst="rect">
              <a:avLst/>
            </a:prstGeom>
            <a:solidFill>
              <a:srgbClr val="00B050"/>
            </a:solidFill>
            <a:ln>
              <a:solidFill>
                <a:schemeClr val="tx1"/>
              </a:solidFill>
            </a:ln>
          </p:spPr>
          <p:txBody>
            <a:bodyPr wrap="square" rtlCol="0" anchor="ctr">
              <a:spAutoFit/>
            </a:bodyPr>
            <a:lstStyle/>
            <a:p>
              <a:r>
                <a:rPr lang="en-US" sz="1050"/>
                <a:t>Ops</a:t>
              </a:r>
              <a:r>
                <a:rPr lang="en-US" sz="1050" baseline="0"/>
                <a:t> Normal/Minor Degradation</a:t>
              </a:r>
              <a:endParaRPr lang="en-US" sz="1050"/>
            </a:p>
          </p:txBody>
        </p:sp>
        <p:sp>
          <p:nvSpPr>
            <p:cNvPr id="52" name="TextBox 51"/>
            <p:cNvSpPr txBox="1"/>
            <p:nvPr userDrawn="1"/>
          </p:nvSpPr>
          <p:spPr>
            <a:xfrm>
              <a:off x="8330370" y="375962"/>
              <a:ext cx="2076841" cy="274320"/>
            </a:xfrm>
            <a:prstGeom prst="rect">
              <a:avLst/>
            </a:prstGeom>
            <a:solidFill>
              <a:srgbClr val="FFFF00"/>
            </a:solidFill>
            <a:ln>
              <a:solidFill>
                <a:schemeClr val="tx1"/>
              </a:solidFill>
            </a:ln>
          </p:spPr>
          <p:txBody>
            <a:bodyPr wrap="square" rtlCol="0" anchor="ctr">
              <a:spAutoFit/>
            </a:bodyPr>
            <a:lstStyle/>
            <a:p>
              <a:r>
                <a:rPr lang="en-US" sz="1050"/>
                <a:t>Major Degradation</a:t>
              </a:r>
            </a:p>
          </p:txBody>
        </p:sp>
        <p:sp>
          <p:nvSpPr>
            <p:cNvPr id="53" name="TextBox 52"/>
            <p:cNvSpPr txBox="1"/>
            <p:nvPr userDrawn="1"/>
          </p:nvSpPr>
          <p:spPr>
            <a:xfrm>
              <a:off x="8330370" y="650282"/>
              <a:ext cx="2076841" cy="274320"/>
            </a:xfrm>
            <a:prstGeom prst="rect">
              <a:avLst/>
            </a:prstGeom>
            <a:solidFill>
              <a:srgbClr val="FF0000"/>
            </a:solidFill>
            <a:ln>
              <a:solidFill>
                <a:schemeClr val="tx1"/>
              </a:solidFill>
            </a:ln>
          </p:spPr>
          <p:txBody>
            <a:bodyPr wrap="square" rtlCol="0" anchor="ctr">
              <a:spAutoFit/>
            </a:bodyPr>
            <a:lstStyle/>
            <a:p>
              <a:r>
                <a:rPr lang="en-US" sz="1050"/>
                <a:t>Loss of Capability</a:t>
              </a:r>
            </a:p>
          </p:txBody>
        </p:sp>
      </p:grpSp>
      <p:sp>
        <p:nvSpPr>
          <p:cNvPr id="54" name="TextBox 53"/>
          <p:cNvSpPr txBox="1"/>
          <p:nvPr userDrawn="1"/>
        </p:nvSpPr>
        <p:spPr>
          <a:xfrm>
            <a:off x="2205485" y="6657945"/>
            <a:ext cx="1918154" cy="200055"/>
          </a:xfrm>
          <a:prstGeom prst="rect">
            <a:avLst/>
          </a:prstGeom>
          <a:noFill/>
        </p:spPr>
        <p:txBody>
          <a:bodyPr wrap="none" lIns="45720" tIns="45720" rIns="45720" bIns="45720" rtlCol="0" anchor="ctr">
            <a:spAutoFit/>
          </a:bodyPr>
          <a:lstStyle/>
          <a:p>
            <a:pPr algn="ctr"/>
            <a:r>
              <a:rPr lang="en-US" sz="700">
                <a:hlinkClick r:id="rId3"/>
              </a:rPr>
              <a:t>https://www.metoc.navy.mil/fwcsd/fwc-sd.html</a:t>
            </a:r>
            <a:endParaRPr lang="en-US" sz="700"/>
          </a:p>
        </p:txBody>
      </p:sp>
      <p:sp>
        <p:nvSpPr>
          <p:cNvPr id="56" name="TextBox 55"/>
          <p:cNvSpPr txBox="1"/>
          <p:nvPr userDrawn="1"/>
        </p:nvSpPr>
        <p:spPr>
          <a:xfrm>
            <a:off x="7786330" y="6657945"/>
            <a:ext cx="2416687" cy="200055"/>
          </a:xfrm>
          <a:prstGeom prst="rect">
            <a:avLst/>
          </a:prstGeom>
          <a:solidFill>
            <a:schemeClr val="bg1"/>
          </a:solidFill>
        </p:spPr>
        <p:txBody>
          <a:bodyPr wrap="none" lIns="45720" tIns="45720" rIns="45720" bIns="45720" rtlCol="0" anchor="ctr">
            <a:spAutoFit/>
          </a:bodyPr>
          <a:lstStyle/>
          <a:p>
            <a:pPr algn="ctr"/>
            <a:r>
              <a:rPr lang="en-US" sz="700">
                <a:hlinkClick r:id="rId4"/>
              </a:rPr>
              <a:t>https://www.metoc.navy.mil/fwcn/fwcn.html#!/analysis.html</a:t>
            </a:r>
            <a:endParaRPr lang="en-US" sz="700"/>
          </a:p>
        </p:txBody>
      </p:sp>
    </p:spTree>
    <p:extLst>
      <p:ext uri="{BB962C8B-B14F-4D97-AF65-F5344CB8AC3E}">
        <p14:creationId xmlns:p14="http://schemas.microsoft.com/office/powerpoint/2010/main" val="3951959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tuation Update">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a:solidFill>
                  <a:srgbClr val="002060"/>
                </a:solidFill>
                <a:latin typeface="Arial Bold" panose="020B0704020202020204" pitchFamily="34" charset="0"/>
                <a:ea typeface="+mj-ea"/>
                <a:cs typeface="Arial Bold" panose="020B0704020202020204" pitchFamily="34" charset="0"/>
              </a:rPr>
              <a:t>Situation Update</a:t>
            </a:r>
          </a:p>
        </p:txBody>
      </p:sp>
      <p:sp>
        <p:nvSpPr>
          <p:cNvPr id="3" name="Text Placeholder 2"/>
          <p:cNvSpPr>
            <a:spLocks noGrp="1"/>
          </p:cNvSpPr>
          <p:nvPr>
            <p:ph type="body" sz="quarter" idx="12"/>
          </p:nvPr>
        </p:nvSpPr>
        <p:spPr>
          <a:xfrm>
            <a:off x="-1" y="1421295"/>
            <a:ext cx="6108192"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3"/>
          </p:nvPr>
        </p:nvSpPr>
        <p:spPr>
          <a:xfrm>
            <a:off x="6108190" y="1421295"/>
            <a:ext cx="6083809"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0"/>
          </p:nvPr>
        </p:nvSpPr>
        <p:spPr>
          <a:xfrm>
            <a:off x="1" y="6627168"/>
            <a:ext cx="1341073" cy="230832"/>
          </a:xfrm>
          <a:prstGeom prst="rect">
            <a:avLst/>
          </a:prstGeom>
          <a:noFill/>
        </p:spPr>
        <p:txBody>
          <a:bodyPr vert="horz" wrap="none" lIns="45720" tIns="45720" rIns="45720" bIns="45720" rtlCol="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126734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2222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ID-19">
    <p:spTree>
      <p:nvGrpSpPr>
        <p:cNvPr id="1" name=""/>
        <p:cNvGrpSpPr/>
        <p:nvPr/>
      </p:nvGrpSpPr>
      <p:grpSpPr>
        <a:xfrm>
          <a:off x="0" y="0"/>
          <a:ext cx="0" cy="0"/>
          <a:chOff x="0" y="0"/>
          <a:chExt cx="0" cy="0"/>
        </a:xfrm>
      </p:grpSpPr>
      <p:cxnSp>
        <p:nvCxnSpPr>
          <p:cNvPr id="10" name="Straight Connector 9"/>
          <p:cNvCxnSpPr/>
          <p:nvPr userDrawn="1"/>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456432" y="795528"/>
            <a:ext cx="7891272" cy="369332"/>
          </a:xfrm>
          <a:prstGeom prst="rect">
            <a:avLst/>
          </a:prstGeom>
          <a:noFill/>
        </p:spPr>
        <p:txBody>
          <a:bodyPr wrap="square" lIns="45720" tIns="45720" rIns="45720" bIns="45720" rtlCol="0" anchor="b">
            <a:spAutoFit/>
          </a:bodyPr>
          <a:lstStyle/>
          <a:p>
            <a:pPr algn="l" defTabSz="914400" rtl="0" eaLnBrk="1" latinLnBrk="0" hangingPunct="1">
              <a:lnSpc>
                <a:spcPct val="90000"/>
              </a:lnSpc>
              <a:spcBef>
                <a:spcPct val="0"/>
              </a:spcBef>
              <a:buNone/>
            </a:pPr>
            <a:r>
              <a:rPr lang="en-US" sz="2000" kern="1200">
                <a:solidFill>
                  <a:srgbClr val="002060"/>
                </a:solidFill>
                <a:latin typeface="Arial Bold" panose="020B0704020202020204" pitchFamily="34" charset="0"/>
                <a:ea typeface="+mj-ea"/>
                <a:cs typeface="Arial Bold" panose="020B0704020202020204" pitchFamily="34" charset="0"/>
              </a:rPr>
              <a:t>COVID-19</a:t>
            </a:r>
            <a:r>
              <a:rPr lang="en-US" sz="2000" kern="1200" baseline="0">
                <a:solidFill>
                  <a:srgbClr val="002060"/>
                </a:solidFill>
                <a:latin typeface="Arial Bold" panose="020B0704020202020204" pitchFamily="34" charset="0"/>
                <a:ea typeface="+mj-ea"/>
                <a:cs typeface="Arial Bold" panose="020B0704020202020204" pitchFamily="34" charset="0"/>
              </a:rPr>
              <a:t> Report</a:t>
            </a:r>
            <a:endParaRPr lang="en-US" sz="2000" kern="1200">
              <a:solidFill>
                <a:srgbClr val="002060"/>
              </a:solidFill>
              <a:latin typeface="Arial Bold" panose="020B0704020202020204" pitchFamily="34" charset="0"/>
              <a:ea typeface="+mj-ea"/>
              <a:cs typeface="Arial Bold" panose="020B0704020202020204" pitchFamily="34" charset="0"/>
            </a:endParaRPr>
          </a:p>
        </p:txBody>
      </p:sp>
      <p:sp>
        <p:nvSpPr>
          <p:cNvPr id="13" name="Content Placeholder 2"/>
          <p:cNvSpPr>
            <a:spLocks noGrp="1"/>
          </p:cNvSpPr>
          <p:nvPr>
            <p:ph idx="11"/>
          </p:nvPr>
        </p:nvSpPr>
        <p:spPr>
          <a:xfrm>
            <a:off x="6108192" y="1421295"/>
            <a:ext cx="6083808" cy="433142"/>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2"/>
          </p:nvPr>
        </p:nvSpPr>
        <p:spPr>
          <a:xfrm>
            <a:off x="6108192" y="5855138"/>
            <a:ext cx="6083808" cy="433142"/>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5"/>
          </p:nvPr>
        </p:nvSpPr>
        <p:spPr>
          <a:xfrm>
            <a:off x="0" y="1288248"/>
            <a:ext cx="6083808" cy="2542032"/>
          </a:xfrm>
        </p:spPr>
        <p:txBody>
          <a:bodyPr lIns="45720" tIns="45720" rIns="45720" bIns="45720"/>
          <a:lstStyle/>
          <a:p>
            <a:endParaRPr lang="en-US"/>
          </a:p>
        </p:txBody>
      </p:sp>
      <p:sp>
        <p:nvSpPr>
          <p:cNvPr id="16" name="Picture Placeholder 2"/>
          <p:cNvSpPr>
            <a:spLocks noGrp="1"/>
          </p:cNvSpPr>
          <p:nvPr>
            <p:ph type="pic" sz="quarter" idx="16"/>
          </p:nvPr>
        </p:nvSpPr>
        <p:spPr>
          <a:xfrm>
            <a:off x="0" y="3840480"/>
            <a:ext cx="6083808" cy="2542032"/>
          </a:xfrm>
        </p:spPr>
        <p:txBody>
          <a:bodyPr lIns="45720" tIns="45720" rIns="45720" bIns="45720"/>
          <a:lstStyle/>
          <a:p>
            <a:endParaRPr lang="en-US"/>
          </a:p>
        </p:txBody>
      </p:sp>
      <p:sp>
        <p:nvSpPr>
          <p:cNvPr id="14" name="Picture Placeholder 2"/>
          <p:cNvSpPr>
            <a:spLocks noGrp="1"/>
          </p:cNvSpPr>
          <p:nvPr>
            <p:ph type="pic" sz="quarter" idx="17"/>
          </p:nvPr>
        </p:nvSpPr>
        <p:spPr>
          <a:xfrm>
            <a:off x="6108192" y="1854437"/>
            <a:ext cx="6083808" cy="2658244"/>
          </a:xfrm>
        </p:spPr>
        <p:txBody>
          <a:bodyPr lIns="45720" tIns="45720" rIns="45720" bIns="45720"/>
          <a:lstStyle/>
          <a:p>
            <a:endParaRPr lang="en-US"/>
          </a:p>
        </p:txBody>
      </p:sp>
      <p:sp>
        <p:nvSpPr>
          <p:cNvPr id="17" name="Picture Placeholder 2"/>
          <p:cNvSpPr>
            <a:spLocks noGrp="1"/>
          </p:cNvSpPr>
          <p:nvPr>
            <p:ph type="pic" sz="quarter" idx="18"/>
          </p:nvPr>
        </p:nvSpPr>
        <p:spPr>
          <a:xfrm>
            <a:off x="6108191" y="4734370"/>
            <a:ext cx="6083809" cy="750997"/>
          </a:xfrm>
        </p:spPr>
        <p:txBody>
          <a:bodyPr lIns="45720" tIns="45720" rIns="45720" bIns="45720"/>
          <a:lstStyle/>
          <a:p>
            <a:endParaRPr lang="en-US"/>
          </a:p>
        </p:txBody>
      </p:sp>
      <p:sp>
        <p:nvSpPr>
          <p:cNvPr id="18" name="Content Placeholder 2"/>
          <p:cNvSpPr>
            <a:spLocks noGrp="1"/>
          </p:cNvSpPr>
          <p:nvPr>
            <p:ph idx="10"/>
          </p:nvPr>
        </p:nvSpPr>
        <p:spPr>
          <a:xfrm>
            <a:off x="1" y="6627168"/>
            <a:ext cx="1341073" cy="230832"/>
          </a:xfrm>
          <a:prstGeom prst="rect">
            <a:avLst/>
          </a:prstGeom>
          <a:noFill/>
        </p:spPr>
        <p:txBody>
          <a:bodyPr wrap="none" lIns="45720" tIns="45720" rIns="45720" bIns="45720" anchor="b">
            <a:spAutoFit/>
          </a:bodyPr>
          <a:lstStyle>
            <a:lvl1pPr marL="0" indent="0">
              <a:buNone/>
              <a:defRPr lang="en-US" sz="1000" dirty="0" smtClean="0">
                <a:latin typeface="Arial" panose="020B0604020202020204" pitchFamily="34" charset="0"/>
                <a:cs typeface="Arial" panose="020B0604020202020204" pitchFamily="34" charset="0"/>
              </a:defRPr>
            </a:lvl1pPr>
          </a:lstStyle>
          <a:p>
            <a:pPr marL="168275" lvl="0" indent="-168275"/>
            <a:r>
              <a:rPr lang="en-US"/>
              <a:t>Edit Master text styles</a:t>
            </a:r>
          </a:p>
        </p:txBody>
      </p:sp>
    </p:spTree>
    <p:extLst>
      <p:ext uri="{BB962C8B-B14F-4D97-AF65-F5344CB8AC3E}">
        <p14:creationId xmlns:p14="http://schemas.microsoft.com/office/powerpoint/2010/main" val="33739586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178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7854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69758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sp>
        <p:nvSpPr>
          <p:cNvPr id="6" name="Text Placeholder 2"/>
          <p:cNvSpPr>
            <a:spLocks noGrp="1"/>
          </p:cNvSpPr>
          <p:nvPr>
            <p:ph type="body" sz="quarter" idx="12"/>
          </p:nvPr>
        </p:nvSpPr>
        <p:spPr>
          <a:xfrm>
            <a:off x="-1" y="1421295"/>
            <a:ext cx="12192001" cy="4351338"/>
          </a:xfrm>
        </p:spPr>
        <p:txBody>
          <a:bodyPr lIns="45720" tIns="45720" rIns="45720" b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1" y="6661792"/>
            <a:ext cx="1033296"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a:t>Edit Master text styles</a:t>
            </a:r>
          </a:p>
        </p:txBody>
      </p:sp>
    </p:spTree>
    <p:extLst>
      <p:ext uri="{BB962C8B-B14F-4D97-AF65-F5344CB8AC3E}">
        <p14:creationId xmlns:p14="http://schemas.microsoft.com/office/powerpoint/2010/main" val="3018922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o Lin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sp>
        <p:nvSpPr>
          <p:cNvPr id="6" name="Text Placeholder 2"/>
          <p:cNvSpPr>
            <a:spLocks noGrp="1"/>
          </p:cNvSpPr>
          <p:nvPr>
            <p:ph type="body" sz="quarter" idx="12"/>
          </p:nvPr>
        </p:nvSpPr>
        <p:spPr>
          <a:xfrm>
            <a:off x="-1" y="1421295"/>
            <a:ext cx="12192001" cy="4351338"/>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363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sp>
        <p:nvSpPr>
          <p:cNvPr id="7" name="Content Placeholder 2"/>
          <p:cNvSpPr>
            <a:spLocks noGrp="1"/>
          </p:cNvSpPr>
          <p:nvPr>
            <p:ph idx="10" hasCustomPrompt="1"/>
          </p:nvPr>
        </p:nvSpPr>
        <p:spPr>
          <a:xfrm>
            <a:off x="2" y="6661792"/>
            <a:ext cx="1028487"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dirty="0"/>
              <a:t>Version 5 March 2023</a:t>
            </a:r>
          </a:p>
        </p:txBody>
      </p:sp>
    </p:spTree>
    <p:extLst>
      <p:ext uri="{BB962C8B-B14F-4D97-AF65-F5344CB8AC3E}">
        <p14:creationId xmlns:p14="http://schemas.microsoft.com/office/powerpoint/2010/main" val="42135463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Line">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4351338"/>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2" y="1421295"/>
            <a:ext cx="6083809" cy="4351338"/>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2" y="6661792"/>
            <a:ext cx="1363515"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a:t>Click to edit Master text styles</a:t>
            </a:r>
          </a:p>
        </p:txBody>
      </p:sp>
    </p:spTree>
    <p:extLst>
      <p:ext uri="{BB962C8B-B14F-4D97-AF65-F5344CB8AC3E}">
        <p14:creationId xmlns:p14="http://schemas.microsoft.com/office/powerpoint/2010/main" val="36495473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tIns="45720" rIns="45720" bIns="45720"/>
          <a:lstStyle/>
          <a:p>
            <a:r>
              <a:rPr lang="en-US"/>
              <a:t>Click to edit Master title style</a:t>
            </a:r>
          </a:p>
        </p:txBody>
      </p:sp>
      <p:cxnSp>
        <p:nvCxnSpPr>
          <p:cNvPr id="8" name="Straight Connector 7"/>
          <p:cNvCxnSpPr/>
          <p:nvPr/>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2"/>
          </p:nvPr>
        </p:nvSpPr>
        <p:spPr>
          <a:xfrm>
            <a:off x="0" y="1421295"/>
            <a:ext cx="6108192" cy="1435116"/>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3"/>
          </p:nvPr>
        </p:nvSpPr>
        <p:spPr>
          <a:xfrm>
            <a:off x="6108192" y="1421295"/>
            <a:ext cx="6083809" cy="1435116"/>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0"/>
          </p:nvPr>
        </p:nvSpPr>
        <p:spPr>
          <a:xfrm>
            <a:off x="4723343" y="3818007"/>
            <a:ext cx="1363515" cy="196208"/>
          </a:xfrm>
          <a:prstGeom prst="rect">
            <a:avLst/>
          </a:prstGeom>
          <a:noFill/>
        </p:spPr>
        <p:txBody>
          <a:bodyPr vert="horz" wrap="none" lIns="45720" tIns="45720" rIns="45720" bIns="45720" rtlCol="0" anchor="b">
            <a:spAutoFit/>
          </a:bodyPr>
          <a:lstStyle>
            <a:lvl1pPr marL="0" indent="0" algn="r">
              <a:buNone/>
              <a:defRPr lang="en-US" sz="750" dirty="0" smtClean="0">
                <a:latin typeface="Arial" panose="020B0604020202020204" pitchFamily="34" charset="0"/>
                <a:cs typeface="Arial" panose="020B0604020202020204" pitchFamily="34" charset="0"/>
              </a:defRPr>
            </a:lvl1pPr>
          </a:lstStyle>
          <a:p>
            <a:pPr marL="126206" lvl="0" indent="-126206"/>
            <a:r>
              <a:rPr lang="en-US"/>
              <a:t>Click to edit Master text styles</a:t>
            </a:r>
          </a:p>
        </p:txBody>
      </p:sp>
      <p:sp>
        <p:nvSpPr>
          <p:cNvPr id="10" name="Text Placeholder 2"/>
          <p:cNvSpPr>
            <a:spLocks noGrp="1"/>
          </p:cNvSpPr>
          <p:nvPr>
            <p:ph type="body" sz="quarter" idx="14"/>
          </p:nvPr>
        </p:nvSpPr>
        <p:spPr>
          <a:xfrm>
            <a:off x="0" y="4014218"/>
            <a:ext cx="6108192" cy="1298681"/>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5"/>
          </p:nvPr>
        </p:nvSpPr>
        <p:spPr>
          <a:xfrm>
            <a:off x="6096001" y="4014218"/>
            <a:ext cx="6083809" cy="1298681"/>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flipV="1">
            <a:off x="0" y="4014216"/>
            <a:ext cx="12188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6"/>
          </p:nvPr>
        </p:nvSpPr>
        <p:spPr>
          <a:xfrm>
            <a:off x="4723343" y="6461843"/>
            <a:ext cx="1363515" cy="196208"/>
          </a:xfrm>
          <a:prstGeom prst="rect">
            <a:avLst/>
          </a:prstGeom>
          <a:noFill/>
        </p:spPr>
        <p:txBody>
          <a:bodyPr vert="horz" wrap="none" lIns="45720" tIns="45720" rIns="45720" bIns="45720" rtlCol="0" anchor="b">
            <a:spAutoFit/>
          </a:bodyPr>
          <a:lstStyle>
            <a:lvl1pPr marL="0" indent="0" algn="r">
              <a:buNone/>
              <a:defRPr lang="en-US" sz="750" dirty="0" smtClean="0">
                <a:latin typeface="Arial" panose="020B0604020202020204" pitchFamily="34" charset="0"/>
                <a:cs typeface="Arial" panose="020B0604020202020204" pitchFamily="34" charset="0"/>
              </a:defRPr>
            </a:lvl1pPr>
          </a:lstStyle>
          <a:p>
            <a:pPr marL="126206" lvl="0" indent="-126206"/>
            <a:r>
              <a:rPr lang="en-US"/>
              <a:t>Click to edit Master text styles</a:t>
            </a:r>
          </a:p>
        </p:txBody>
      </p:sp>
      <p:sp>
        <p:nvSpPr>
          <p:cNvPr id="17" name="Content Placeholder 2"/>
          <p:cNvSpPr>
            <a:spLocks noGrp="1"/>
          </p:cNvSpPr>
          <p:nvPr>
            <p:ph idx="17"/>
          </p:nvPr>
        </p:nvSpPr>
        <p:spPr>
          <a:xfrm>
            <a:off x="10820867" y="3818007"/>
            <a:ext cx="1363515" cy="196208"/>
          </a:xfrm>
          <a:prstGeom prst="rect">
            <a:avLst/>
          </a:prstGeom>
          <a:noFill/>
        </p:spPr>
        <p:txBody>
          <a:bodyPr vert="horz" wrap="none" lIns="45720" tIns="45720" rIns="45720" bIns="45720" rtlCol="0" anchor="b">
            <a:spAutoFit/>
          </a:bodyPr>
          <a:lstStyle>
            <a:lvl1pPr marL="0" indent="0" algn="r">
              <a:buNone/>
              <a:defRPr lang="en-US" sz="750" dirty="0" smtClean="0">
                <a:latin typeface="Arial" panose="020B0604020202020204" pitchFamily="34" charset="0"/>
                <a:cs typeface="Arial" panose="020B0604020202020204" pitchFamily="34" charset="0"/>
              </a:defRPr>
            </a:lvl1pPr>
          </a:lstStyle>
          <a:p>
            <a:pPr marL="126206" lvl="0" indent="-126206"/>
            <a:r>
              <a:rPr lang="en-US"/>
              <a:t>Click to edit Master text styles</a:t>
            </a:r>
          </a:p>
        </p:txBody>
      </p:sp>
      <p:sp>
        <p:nvSpPr>
          <p:cNvPr id="18" name="Content Placeholder 2"/>
          <p:cNvSpPr>
            <a:spLocks noGrp="1"/>
          </p:cNvSpPr>
          <p:nvPr>
            <p:ph idx="18"/>
          </p:nvPr>
        </p:nvSpPr>
        <p:spPr>
          <a:xfrm>
            <a:off x="10820867" y="6461843"/>
            <a:ext cx="1363515" cy="196208"/>
          </a:xfrm>
          <a:prstGeom prst="rect">
            <a:avLst/>
          </a:prstGeom>
          <a:noFill/>
        </p:spPr>
        <p:txBody>
          <a:bodyPr vert="horz" wrap="none" lIns="45720" tIns="45720" rIns="45720" bIns="45720" rtlCol="0" anchor="b">
            <a:spAutoFit/>
          </a:bodyPr>
          <a:lstStyle>
            <a:lvl1pPr marL="0" indent="0" algn="r">
              <a:buNone/>
              <a:defRPr lang="en-US" sz="750" dirty="0" smtClean="0">
                <a:latin typeface="Arial" panose="020B0604020202020204" pitchFamily="34" charset="0"/>
                <a:cs typeface="Arial" panose="020B0604020202020204" pitchFamily="34" charset="0"/>
              </a:defRPr>
            </a:lvl1pPr>
          </a:lstStyle>
          <a:p>
            <a:pPr marL="126206" lvl="0" indent="-126206"/>
            <a:r>
              <a:rPr lang="en-US"/>
              <a:t>Click to edit Master text styles</a:t>
            </a:r>
          </a:p>
        </p:txBody>
      </p:sp>
    </p:spTree>
    <p:extLst>
      <p:ext uri="{BB962C8B-B14F-4D97-AF65-F5344CB8AC3E}">
        <p14:creationId xmlns:p14="http://schemas.microsoft.com/office/powerpoint/2010/main" val="10881687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Weather">
    <p:spTree>
      <p:nvGrpSpPr>
        <p:cNvPr id="1" name=""/>
        <p:cNvGrpSpPr/>
        <p:nvPr/>
      </p:nvGrpSpPr>
      <p:grpSpPr>
        <a:xfrm>
          <a:off x="0" y="0"/>
          <a:ext cx="0" cy="0"/>
          <a:chOff x="0" y="0"/>
          <a:chExt cx="0" cy="0"/>
        </a:xfrm>
      </p:grpSpPr>
      <p:cxnSp>
        <p:nvCxnSpPr>
          <p:cNvPr id="41" name="Straight Connector 40"/>
          <p:cNvCxnSpPr/>
          <p:nvPr/>
        </p:nvCxnSpPr>
        <p:spPr>
          <a:xfrm>
            <a:off x="6096000"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40951" y="1188720"/>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60205" y="793920"/>
            <a:ext cx="4197656" cy="369332"/>
          </a:xfrm>
          <a:prstGeom prst="rect">
            <a:avLst/>
          </a:prstGeom>
        </p:spPr>
        <p:txBody>
          <a:bodyPr vert="horz" lIns="34290" tIns="34290" rIns="34290" bIns="34290" rtlCol="0" anchor="b" anchorCtr="0">
            <a:noAutofit/>
          </a:bodyPr>
          <a:lstStyle>
            <a:lvl1pPr>
              <a:lnSpc>
                <a:spcPct val="90000"/>
              </a:lnSpc>
              <a:spcBef>
                <a:spcPct val="0"/>
              </a:spcBef>
              <a:buNone/>
              <a:defRPr lang="en-US" sz="2000" dirty="0" smtClean="0">
                <a:solidFill>
                  <a:srgbClr val="002060"/>
                </a:solidFill>
                <a:latin typeface="Arial Bold" panose="020B0704020202020204" pitchFamily="34" charset="0"/>
                <a:ea typeface="+mj-ea"/>
                <a:cs typeface="Arial Bold" panose="020B0704020202020204" pitchFamily="34" charset="0"/>
              </a:defRPr>
            </a:lvl1pPr>
          </a:lstStyle>
          <a:p>
            <a:pPr lvl="0"/>
            <a:r>
              <a:rPr lang="en-US" sz="1500" dirty="0"/>
              <a:t>Transportation Picture/Weather</a:t>
            </a:r>
          </a:p>
        </p:txBody>
      </p:sp>
      <p:sp>
        <p:nvSpPr>
          <p:cNvPr id="45" name="Content Placeholder 2"/>
          <p:cNvSpPr>
            <a:spLocks noGrp="1"/>
          </p:cNvSpPr>
          <p:nvPr>
            <p:ph idx="10"/>
          </p:nvPr>
        </p:nvSpPr>
        <p:spPr>
          <a:xfrm>
            <a:off x="2" y="6661792"/>
            <a:ext cx="1363515"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a:t>Click to edit Master text styles</a:t>
            </a:r>
          </a:p>
        </p:txBody>
      </p:sp>
      <p:sp>
        <p:nvSpPr>
          <p:cNvPr id="46" name="TextBox 45"/>
          <p:cNvSpPr txBox="1"/>
          <p:nvPr/>
        </p:nvSpPr>
        <p:spPr>
          <a:xfrm>
            <a:off x="2" y="1328936"/>
            <a:ext cx="6089900"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750" dirty="0"/>
              <a:t>C3F/C7F</a:t>
            </a:r>
          </a:p>
          <a:p>
            <a:pPr lvl="1"/>
            <a:r>
              <a:rPr lang="en-US" sz="1050" dirty="0"/>
              <a:t>FLCPH</a:t>
            </a:r>
          </a:p>
          <a:p>
            <a:pPr lvl="1"/>
            <a:endParaRPr lang="en-US" sz="1050" dirty="0"/>
          </a:p>
          <a:p>
            <a:pPr lvl="1"/>
            <a:r>
              <a:rPr lang="en-US" sz="1050" dirty="0"/>
              <a:t>FLCY</a:t>
            </a:r>
          </a:p>
          <a:p>
            <a:endParaRPr lang="en-US" sz="750" dirty="0"/>
          </a:p>
          <a:p>
            <a:endParaRPr lang="en-US" sz="750" dirty="0"/>
          </a:p>
          <a:p>
            <a:pPr lvl="1"/>
            <a:r>
              <a:rPr lang="en-US" sz="1050" dirty="0"/>
              <a:t>FLCPS</a:t>
            </a:r>
          </a:p>
          <a:p>
            <a:pPr lvl="1"/>
            <a:endParaRPr lang="en-US" sz="1050" dirty="0"/>
          </a:p>
          <a:p>
            <a:pPr lvl="1"/>
            <a:r>
              <a:rPr lang="en-US" sz="1050" dirty="0"/>
              <a:t>FLSD</a:t>
            </a:r>
            <a:endParaRPr lang="en-US" sz="525" dirty="0"/>
          </a:p>
          <a:p>
            <a:pPr lvl="0"/>
            <a:endParaRPr lang="en-US" sz="750" dirty="0"/>
          </a:p>
        </p:txBody>
      </p:sp>
      <p:sp>
        <p:nvSpPr>
          <p:cNvPr id="47" name="TextBox 46"/>
          <p:cNvSpPr txBox="1"/>
          <p:nvPr/>
        </p:nvSpPr>
        <p:spPr>
          <a:xfrm>
            <a:off x="6089902" y="1328936"/>
            <a:ext cx="3051049"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750" dirty="0"/>
              <a:t>C2F/C4F</a:t>
            </a:r>
            <a:endParaRPr lang="en-US" sz="225" dirty="0"/>
          </a:p>
          <a:p>
            <a:pPr lvl="1"/>
            <a:r>
              <a:rPr lang="en-US" sz="1050" dirty="0"/>
              <a:t>FLCN</a:t>
            </a:r>
          </a:p>
          <a:p>
            <a:pPr lvl="1"/>
            <a:endParaRPr lang="en-US" sz="1050" dirty="0"/>
          </a:p>
          <a:p>
            <a:pPr lvl="1"/>
            <a:r>
              <a:rPr lang="en-US" sz="1050" dirty="0"/>
              <a:t>FLCJ</a:t>
            </a:r>
          </a:p>
        </p:txBody>
      </p:sp>
      <p:sp>
        <p:nvSpPr>
          <p:cNvPr id="48" name="TextBox 47"/>
          <p:cNvSpPr txBox="1"/>
          <p:nvPr/>
        </p:nvSpPr>
        <p:spPr>
          <a:xfrm>
            <a:off x="9147050" y="1328936"/>
            <a:ext cx="3051049" cy="1274928"/>
          </a:xfrm>
          <a:prstGeom prst="rect">
            <a:avLst/>
          </a:prstGeom>
        </p:spPr>
        <p:txBody>
          <a:bodyPr vert="horz" lIns="34290" tIns="34290" rIns="34290" bIns="34290" numCol="2" rtlCol="0">
            <a:noAutofit/>
          </a:bodyPr>
          <a:lstStyle>
            <a:lvl1pPr marL="168275" indent="-168275">
              <a:lnSpc>
                <a:spcPct val="90000"/>
              </a:lnSpc>
              <a:spcBef>
                <a:spcPts val="1000"/>
              </a:spcBef>
              <a:buClr>
                <a:srgbClr val="002A7E"/>
              </a:buClr>
              <a:buFont typeface="Wingdings" panose="05000000000000000000" pitchFamily="2" charset="2"/>
              <a:buChar char="§"/>
            </a:lvl1pPr>
            <a:lvl2pPr marL="400050" lvl="1" indent="-174625">
              <a:lnSpc>
                <a:spcPct val="90000"/>
              </a:lnSpc>
              <a:spcBef>
                <a:spcPts val="500"/>
              </a:spcBef>
              <a:buClr>
                <a:srgbClr val="002060"/>
              </a:buClr>
              <a:buFont typeface="Arial" panose="020B0604020202020204" pitchFamily="34" charset="0"/>
              <a:buChar char="‒"/>
              <a:defRPr sz="1400"/>
            </a:lvl2pPr>
            <a:lvl3pPr marL="574675" indent="-114300">
              <a:lnSpc>
                <a:spcPct val="90000"/>
              </a:lnSpc>
              <a:spcBef>
                <a:spcPts val="500"/>
              </a:spcBef>
              <a:buClr>
                <a:srgbClr val="002A7E"/>
              </a:buClr>
              <a:buFont typeface="Wingdings" panose="05000000000000000000" pitchFamily="2" charset="2"/>
              <a:buChar char="§"/>
              <a:defRPr sz="1200"/>
            </a:lvl3pPr>
            <a:lvl4pPr marL="801688" indent="-174625">
              <a:lnSpc>
                <a:spcPct val="90000"/>
              </a:lnSpc>
              <a:spcBef>
                <a:spcPts val="500"/>
              </a:spcBef>
              <a:buClr>
                <a:srgbClr val="002A7E"/>
              </a:buClr>
              <a:buFont typeface="Arial" panose="020B0604020202020204" pitchFamily="34" charset="0"/>
              <a:buChar char="‒"/>
              <a:defRPr sz="1200"/>
            </a:lvl4pPr>
            <a:lvl5pPr marL="1027113" indent="-228600">
              <a:lnSpc>
                <a:spcPct val="90000"/>
              </a:lnSpc>
              <a:spcBef>
                <a:spcPts val="500"/>
              </a:spcBef>
              <a:buClr>
                <a:srgbClr val="002A7E"/>
              </a:buClr>
              <a:buFont typeface="Wingdings" panose="05000000000000000000" pitchFamily="2"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750" dirty="0"/>
              <a:t>C5F/C6F</a:t>
            </a:r>
            <a:endParaRPr lang="en-US" sz="225" dirty="0"/>
          </a:p>
          <a:p>
            <a:pPr lvl="1"/>
            <a:r>
              <a:rPr lang="en-US" sz="1050" dirty="0"/>
              <a:t>FLSI</a:t>
            </a:r>
          </a:p>
          <a:p>
            <a:pPr lvl="1"/>
            <a:endParaRPr lang="en-US" sz="1050" dirty="0"/>
          </a:p>
          <a:p>
            <a:pPr lvl="1"/>
            <a:r>
              <a:rPr lang="en-US" sz="1050" dirty="0"/>
              <a:t>FLCB</a:t>
            </a:r>
          </a:p>
        </p:txBody>
      </p:sp>
      <p:pic>
        <p:nvPicPr>
          <p:cNvPr id="49" name="Picture 4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4525" y="72008"/>
            <a:ext cx="938865" cy="938865"/>
          </a:xfrm>
          <a:prstGeom prst="rect">
            <a:avLst/>
          </a:prstGeom>
        </p:spPr>
      </p:pic>
      <p:grpSp>
        <p:nvGrpSpPr>
          <p:cNvPr id="50" name="Group 49"/>
          <p:cNvGrpSpPr/>
          <p:nvPr/>
        </p:nvGrpSpPr>
        <p:grpSpPr>
          <a:xfrm>
            <a:off x="8778241" y="170528"/>
            <a:ext cx="2076841" cy="762225"/>
            <a:chOff x="8330370" y="132009"/>
            <a:chExt cx="2076841" cy="762225"/>
          </a:xfrm>
        </p:grpSpPr>
        <p:sp>
          <p:nvSpPr>
            <p:cNvPr id="51" name="TextBox 50"/>
            <p:cNvSpPr txBox="1"/>
            <p:nvPr/>
          </p:nvSpPr>
          <p:spPr>
            <a:xfrm>
              <a:off x="8330370" y="132009"/>
              <a:ext cx="2076841" cy="213585"/>
            </a:xfrm>
            <a:prstGeom prst="rect">
              <a:avLst/>
            </a:prstGeom>
            <a:solidFill>
              <a:srgbClr val="00B050"/>
            </a:solidFill>
            <a:ln>
              <a:solidFill>
                <a:schemeClr val="tx1"/>
              </a:solidFill>
            </a:ln>
          </p:spPr>
          <p:txBody>
            <a:bodyPr wrap="square" rtlCol="0" anchor="ctr">
              <a:spAutoFit/>
            </a:bodyPr>
            <a:lstStyle/>
            <a:p>
              <a:r>
                <a:rPr lang="en-US" sz="788" dirty="0"/>
                <a:t>Ops</a:t>
              </a:r>
              <a:r>
                <a:rPr lang="en-US" sz="788" baseline="0" dirty="0"/>
                <a:t> Normal/Minor Degradation</a:t>
              </a:r>
              <a:endParaRPr lang="en-US" sz="788" dirty="0"/>
            </a:p>
          </p:txBody>
        </p:sp>
        <p:sp>
          <p:nvSpPr>
            <p:cNvPr id="52" name="TextBox 51"/>
            <p:cNvSpPr txBox="1"/>
            <p:nvPr/>
          </p:nvSpPr>
          <p:spPr>
            <a:xfrm>
              <a:off x="8330370" y="406329"/>
              <a:ext cx="2076841" cy="213585"/>
            </a:xfrm>
            <a:prstGeom prst="rect">
              <a:avLst/>
            </a:prstGeom>
            <a:solidFill>
              <a:srgbClr val="FFFF00"/>
            </a:solidFill>
            <a:ln>
              <a:solidFill>
                <a:schemeClr val="tx1"/>
              </a:solidFill>
            </a:ln>
          </p:spPr>
          <p:txBody>
            <a:bodyPr wrap="square" rtlCol="0" anchor="ctr">
              <a:spAutoFit/>
            </a:bodyPr>
            <a:lstStyle/>
            <a:p>
              <a:r>
                <a:rPr lang="en-US" sz="788" dirty="0"/>
                <a:t>Major Degradation</a:t>
              </a:r>
            </a:p>
          </p:txBody>
        </p:sp>
        <p:sp>
          <p:nvSpPr>
            <p:cNvPr id="53" name="TextBox 52"/>
            <p:cNvSpPr txBox="1"/>
            <p:nvPr/>
          </p:nvSpPr>
          <p:spPr>
            <a:xfrm>
              <a:off x="8330370" y="680649"/>
              <a:ext cx="2076841" cy="213585"/>
            </a:xfrm>
            <a:prstGeom prst="rect">
              <a:avLst/>
            </a:prstGeom>
            <a:solidFill>
              <a:srgbClr val="FF0000"/>
            </a:solidFill>
            <a:ln>
              <a:solidFill>
                <a:schemeClr val="tx1"/>
              </a:solidFill>
            </a:ln>
          </p:spPr>
          <p:txBody>
            <a:bodyPr wrap="square" rtlCol="0" anchor="ctr">
              <a:spAutoFit/>
            </a:bodyPr>
            <a:lstStyle/>
            <a:p>
              <a:r>
                <a:rPr lang="en-US" sz="788" dirty="0"/>
                <a:t>Loss of Capability</a:t>
              </a:r>
            </a:p>
          </p:txBody>
        </p:sp>
      </p:grpSp>
      <p:sp>
        <p:nvSpPr>
          <p:cNvPr id="54" name="TextBox 53"/>
          <p:cNvSpPr txBox="1"/>
          <p:nvPr/>
        </p:nvSpPr>
        <p:spPr>
          <a:xfrm>
            <a:off x="2447860" y="6682952"/>
            <a:ext cx="1433406" cy="150041"/>
          </a:xfrm>
          <a:prstGeom prst="rect">
            <a:avLst/>
          </a:prstGeom>
          <a:noFill/>
        </p:spPr>
        <p:txBody>
          <a:bodyPr wrap="none" lIns="34290" tIns="34290" rIns="34290" bIns="34290" rtlCol="0" anchor="ctr">
            <a:spAutoFit/>
          </a:bodyPr>
          <a:lstStyle/>
          <a:p>
            <a:pPr algn="ctr"/>
            <a:r>
              <a:rPr lang="en-US" sz="525" dirty="0">
                <a:hlinkClick r:id="rId3"/>
              </a:rPr>
              <a:t>https://www.metoc.navy.mil/fwcsd/fwc-sd.html</a:t>
            </a:r>
            <a:endParaRPr lang="en-US" sz="525" dirty="0"/>
          </a:p>
        </p:txBody>
      </p:sp>
      <p:sp>
        <p:nvSpPr>
          <p:cNvPr id="56" name="TextBox 55"/>
          <p:cNvSpPr txBox="1"/>
          <p:nvPr/>
        </p:nvSpPr>
        <p:spPr>
          <a:xfrm>
            <a:off x="8092023" y="6682952"/>
            <a:ext cx="1805301" cy="150041"/>
          </a:xfrm>
          <a:prstGeom prst="rect">
            <a:avLst/>
          </a:prstGeom>
          <a:solidFill>
            <a:schemeClr val="bg1"/>
          </a:solidFill>
        </p:spPr>
        <p:txBody>
          <a:bodyPr wrap="none" lIns="34290" tIns="34290" rIns="34290" bIns="34290" rtlCol="0" anchor="ctr">
            <a:spAutoFit/>
          </a:bodyPr>
          <a:lstStyle/>
          <a:p>
            <a:pPr algn="ctr"/>
            <a:r>
              <a:rPr lang="en-US" sz="525" dirty="0">
                <a:hlinkClick r:id="rId4"/>
              </a:rPr>
              <a:t>https://www.metoc.navy.mil/fwcn/fwcn.html#!/analysis.html</a:t>
            </a:r>
            <a:endParaRPr lang="en-US" sz="525" dirty="0"/>
          </a:p>
        </p:txBody>
      </p:sp>
    </p:spTree>
    <p:extLst>
      <p:ext uri="{BB962C8B-B14F-4D97-AF65-F5344CB8AC3E}">
        <p14:creationId xmlns:p14="http://schemas.microsoft.com/office/powerpoint/2010/main" val="348035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6936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ituation Update">
    <p:spTree>
      <p:nvGrpSpPr>
        <p:cNvPr id="1" name=""/>
        <p:cNvGrpSpPr/>
        <p:nvPr/>
      </p:nvGrpSpPr>
      <p:grpSpPr>
        <a:xfrm>
          <a:off x="0" y="0"/>
          <a:ext cx="0" cy="0"/>
          <a:chOff x="0" y="0"/>
          <a:chExt cx="0" cy="0"/>
        </a:xfrm>
      </p:grpSpPr>
      <p:cxnSp>
        <p:nvCxnSpPr>
          <p:cNvPr id="10" name="Straight Connector 9"/>
          <p:cNvCxnSpPr/>
          <p:nvPr/>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56432" y="887861"/>
            <a:ext cx="7891272" cy="276999"/>
          </a:xfrm>
          <a:prstGeom prst="rect">
            <a:avLst/>
          </a:prstGeom>
          <a:noFill/>
        </p:spPr>
        <p:txBody>
          <a:bodyPr wrap="square" lIns="34290" tIns="34290" rIns="34290" bIns="34290" rtlCol="0" anchor="b">
            <a:spAutoFit/>
          </a:bodyPr>
          <a:lstStyle/>
          <a:p>
            <a:pPr algn="l" defTabSz="685800" rtl="0" eaLnBrk="1" latinLnBrk="0" hangingPunct="1">
              <a:lnSpc>
                <a:spcPct val="90000"/>
              </a:lnSpc>
              <a:spcBef>
                <a:spcPct val="0"/>
              </a:spcBef>
              <a:buNone/>
            </a:pPr>
            <a:r>
              <a:rPr lang="en-US" sz="1500" kern="1200" dirty="0">
                <a:solidFill>
                  <a:srgbClr val="002060"/>
                </a:solidFill>
                <a:latin typeface="Arial Bold" panose="020B0704020202020204" pitchFamily="34" charset="0"/>
                <a:ea typeface="+mj-ea"/>
                <a:cs typeface="Arial Bold" panose="020B0704020202020204" pitchFamily="34" charset="0"/>
              </a:rPr>
              <a:t>Situation Update</a:t>
            </a:r>
          </a:p>
        </p:txBody>
      </p:sp>
      <p:sp>
        <p:nvSpPr>
          <p:cNvPr id="3" name="Text Placeholder 2"/>
          <p:cNvSpPr>
            <a:spLocks noGrp="1"/>
          </p:cNvSpPr>
          <p:nvPr>
            <p:ph type="body" sz="quarter" idx="12"/>
          </p:nvPr>
        </p:nvSpPr>
        <p:spPr>
          <a:xfrm>
            <a:off x="-1" y="1421295"/>
            <a:ext cx="6108192" cy="4351338"/>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3"/>
          </p:nvPr>
        </p:nvSpPr>
        <p:spPr>
          <a:xfrm>
            <a:off x="6108192" y="1421295"/>
            <a:ext cx="6083809" cy="4351338"/>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0"/>
          </p:nvPr>
        </p:nvSpPr>
        <p:spPr>
          <a:xfrm>
            <a:off x="2" y="6661792"/>
            <a:ext cx="1363515" cy="196208"/>
          </a:xfrm>
          <a:prstGeom prst="rect">
            <a:avLst/>
          </a:prstGeom>
          <a:noFill/>
        </p:spPr>
        <p:txBody>
          <a:bodyPr vert="horz" wrap="none" lIns="45720" tIns="45720" rIns="45720" bIns="45720" rtlCol="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a:t>Click to edit Master text styles</a:t>
            </a:r>
          </a:p>
        </p:txBody>
      </p:sp>
    </p:spTree>
    <p:extLst>
      <p:ext uri="{BB962C8B-B14F-4D97-AF65-F5344CB8AC3E}">
        <p14:creationId xmlns:p14="http://schemas.microsoft.com/office/powerpoint/2010/main" val="41869135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VID-19">
    <p:spTree>
      <p:nvGrpSpPr>
        <p:cNvPr id="1" name=""/>
        <p:cNvGrpSpPr/>
        <p:nvPr/>
      </p:nvGrpSpPr>
      <p:grpSpPr>
        <a:xfrm>
          <a:off x="0" y="0"/>
          <a:ext cx="0" cy="0"/>
          <a:chOff x="0" y="0"/>
          <a:chExt cx="0" cy="0"/>
        </a:xfrm>
      </p:grpSpPr>
      <p:cxnSp>
        <p:nvCxnSpPr>
          <p:cNvPr id="10" name="Straight Connector 9"/>
          <p:cNvCxnSpPr/>
          <p:nvPr/>
        </p:nvCxnSpPr>
        <p:spPr>
          <a:xfrm>
            <a:off x="6108192" y="1188719"/>
            <a:ext cx="0" cy="5669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56432" y="887861"/>
            <a:ext cx="7891272" cy="276999"/>
          </a:xfrm>
          <a:prstGeom prst="rect">
            <a:avLst/>
          </a:prstGeom>
          <a:noFill/>
        </p:spPr>
        <p:txBody>
          <a:bodyPr wrap="square" lIns="34290" tIns="34290" rIns="34290" bIns="34290" rtlCol="0" anchor="b">
            <a:spAutoFit/>
          </a:bodyPr>
          <a:lstStyle/>
          <a:p>
            <a:pPr algn="l" defTabSz="685800" rtl="0" eaLnBrk="1" latinLnBrk="0" hangingPunct="1">
              <a:lnSpc>
                <a:spcPct val="90000"/>
              </a:lnSpc>
              <a:spcBef>
                <a:spcPct val="0"/>
              </a:spcBef>
              <a:buNone/>
            </a:pPr>
            <a:r>
              <a:rPr lang="en-US" sz="1500" kern="1200" dirty="0">
                <a:solidFill>
                  <a:srgbClr val="002060"/>
                </a:solidFill>
                <a:latin typeface="Arial Bold" panose="020B0704020202020204" pitchFamily="34" charset="0"/>
                <a:ea typeface="+mj-ea"/>
                <a:cs typeface="Arial Bold" panose="020B0704020202020204" pitchFamily="34" charset="0"/>
              </a:rPr>
              <a:t>COVID-19</a:t>
            </a:r>
            <a:r>
              <a:rPr lang="en-US" sz="1500" kern="1200" baseline="0" dirty="0">
                <a:solidFill>
                  <a:srgbClr val="002060"/>
                </a:solidFill>
                <a:latin typeface="Arial Bold" panose="020B0704020202020204" pitchFamily="34" charset="0"/>
                <a:ea typeface="+mj-ea"/>
                <a:cs typeface="Arial Bold" panose="020B0704020202020204" pitchFamily="34" charset="0"/>
              </a:rPr>
              <a:t> Report</a:t>
            </a:r>
            <a:endParaRPr lang="en-US" sz="1500" kern="1200" dirty="0">
              <a:solidFill>
                <a:srgbClr val="002060"/>
              </a:solidFill>
              <a:latin typeface="Arial Bold" panose="020B0704020202020204" pitchFamily="34" charset="0"/>
              <a:ea typeface="+mj-ea"/>
              <a:cs typeface="Arial Bold" panose="020B0704020202020204" pitchFamily="34" charset="0"/>
            </a:endParaRPr>
          </a:p>
        </p:txBody>
      </p:sp>
      <p:sp>
        <p:nvSpPr>
          <p:cNvPr id="13" name="Content Placeholder 2"/>
          <p:cNvSpPr>
            <a:spLocks noGrp="1"/>
          </p:cNvSpPr>
          <p:nvPr>
            <p:ph idx="11"/>
          </p:nvPr>
        </p:nvSpPr>
        <p:spPr>
          <a:xfrm>
            <a:off x="6108192" y="1421295"/>
            <a:ext cx="6083808" cy="433142"/>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2"/>
          </p:nvPr>
        </p:nvSpPr>
        <p:spPr>
          <a:xfrm>
            <a:off x="6108192" y="5855138"/>
            <a:ext cx="6083808" cy="433142"/>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5"/>
          </p:nvPr>
        </p:nvSpPr>
        <p:spPr>
          <a:xfrm>
            <a:off x="0" y="1296956"/>
            <a:ext cx="6083808" cy="2542032"/>
          </a:xfrm>
        </p:spPr>
        <p:txBody>
          <a:bodyPr lIns="45720" tIns="45720" rIns="45720" bIns="45720"/>
          <a:lstStyle/>
          <a:p>
            <a:r>
              <a:rPr lang="en-US" dirty="0"/>
              <a:t>Click icon to add picture</a:t>
            </a:r>
          </a:p>
        </p:txBody>
      </p:sp>
      <p:sp>
        <p:nvSpPr>
          <p:cNvPr id="16" name="Picture Placeholder 2"/>
          <p:cNvSpPr>
            <a:spLocks noGrp="1"/>
          </p:cNvSpPr>
          <p:nvPr>
            <p:ph type="pic" sz="quarter" idx="16"/>
          </p:nvPr>
        </p:nvSpPr>
        <p:spPr>
          <a:xfrm>
            <a:off x="0" y="3840480"/>
            <a:ext cx="6083808" cy="2542032"/>
          </a:xfrm>
        </p:spPr>
        <p:txBody>
          <a:bodyPr lIns="45720" tIns="45720" rIns="45720" bIns="45720"/>
          <a:lstStyle/>
          <a:p>
            <a:r>
              <a:rPr lang="en-US" dirty="0"/>
              <a:t>Click icon to add picture</a:t>
            </a:r>
          </a:p>
        </p:txBody>
      </p:sp>
      <p:sp>
        <p:nvSpPr>
          <p:cNvPr id="14" name="Picture Placeholder 2"/>
          <p:cNvSpPr>
            <a:spLocks noGrp="1"/>
          </p:cNvSpPr>
          <p:nvPr>
            <p:ph type="pic" sz="quarter" idx="17"/>
          </p:nvPr>
        </p:nvSpPr>
        <p:spPr>
          <a:xfrm>
            <a:off x="6108192" y="1854437"/>
            <a:ext cx="6083808" cy="2658244"/>
          </a:xfrm>
        </p:spPr>
        <p:txBody>
          <a:bodyPr lIns="45720" tIns="45720" rIns="45720" bIns="45720"/>
          <a:lstStyle/>
          <a:p>
            <a:r>
              <a:rPr lang="en-US" dirty="0"/>
              <a:t>Click icon to add picture</a:t>
            </a:r>
          </a:p>
        </p:txBody>
      </p:sp>
      <p:sp>
        <p:nvSpPr>
          <p:cNvPr id="17" name="Picture Placeholder 2"/>
          <p:cNvSpPr>
            <a:spLocks noGrp="1"/>
          </p:cNvSpPr>
          <p:nvPr>
            <p:ph type="pic" sz="quarter" idx="18"/>
          </p:nvPr>
        </p:nvSpPr>
        <p:spPr>
          <a:xfrm>
            <a:off x="6108192" y="4734372"/>
            <a:ext cx="6083809" cy="750997"/>
          </a:xfrm>
        </p:spPr>
        <p:txBody>
          <a:bodyPr lIns="45720" tIns="45720" rIns="45720" bIns="45720"/>
          <a:lstStyle/>
          <a:p>
            <a:r>
              <a:rPr lang="en-US" dirty="0"/>
              <a:t>Click icon to add picture</a:t>
            </a:r>
          </a:p>
        </p:txBody>
      </p:sp>
      <p:sp>
        <p:nvSpPr>
          <p:cNvPr id="18" name="Content Placeholder 2"/>
          <p:cNvSpPr>
            <a:spLocks noGrp="1"/>
          </p:cNvSpPr>
          <p:nvPr>
            <p:ph idx="10"/>
          </p:nvPr>
        </p:nvSpPr>
        <p:spPr>
          <a:xfrm>
            <a:off x="2" y="6661792"/>
            <a:ext cx="1363515" cy="196208"/>
          </a:xfrm>
          <a:prstGeom prst="rect">
            <a:avLst/>
          </a:prstGeom>
          <a:noFill/>
        </p:spPr>
        <p:txBody>
          <a:bodyPr wrap="none" lIns="45720" tIns="45720" rIns="45720" bIns="45720" anchor="b">
            <a:spAutoFit/>
          </a:bodyPr>
          <a:lstStyle>
            <a:lvl1pPr marL="0" indent="0">
              <a:buNone/>
              <a:defRPr lang="en-US" sz="750" dirty="0" smtClean="0">
                <a:latin typeface="Arial" panose="020B0604020202020204" pitchFamily="34" charset="0"/>
                <a:cs typeface="Arial" panose="020B0604020202020204" pitchFamily="34" charset="0"/>
              </a:defRPr>
            </a:lvl1pPr>
          </a:lstStyle>
          <a:p>
            <a:pPr marL="126206" lvl="0" indent="-126206"/>
            <a:r>
              <a:rPr lang="en-US"/>
              <a:t>Click to edit Master text styles</a:t>
            </a:r>
          </a:p>
        </p:txBody>
      </p:sp>
    </p:spTree>
    <p:extLst>
      <p:ext uri="{BB962C8B-B14F-4D97-AF65-F5344CB8AC3E}">
        <p14:creationId xmlns:p14="http://schemas.microsoft.com/office/powerpoint/2010/main" val="10063940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0613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94994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5360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940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1.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096" y="-98332"/>
            <a:ext cx="12194096" cy="1509539"/>
          </a:xfrm>
          <a:prstGeom prst="rect">
            <a:avLst/>
          </a:prstGeom>
        </p:spPr>
      </p:pic>
      <p:sp>
        <p:nvSpPr>
          <p:cNvPr id="2" name="Title Placeholder 1"/>
          <p:cNvSpPr>
            <a:spLocks noGrp="1"/>
          </p:cNvSpPr>
          <p:nvPr>
            <p:ph type="title"/>
          </p:nvPr>
        </p:nvSpPr>
        <p:spPr>
          <a:xfrm>
            <a:off x="3460205" y="798843"/>
            <a:ext cx="7893595" cy="369332"/>
          </a:xfrm>
          <a:prstGeom prst="rect">
            <a:avLst/>
          </a:prstGeom>
        </p:spPr>
        <p:txBody>
          <a:bodyPr vert="horz" lIns="45720" tIns="45720" rIns="4572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403500" y="1607907"/>
            <a:ext cx="10515600" cy="4351338"/>
          </a:xfrm>
          <a:prstGeom prst="rect">
            <a:avLst/>
          </a:prstGeom>
        </p:spPr>
        <p:txBody>
          <a:bodyPr vert="horz" lIns="45720" tIns="45720" rIns="4572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9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096" y="-98332"/>
            <a:ext cx="12194096" cy="1509539"/>
          </a:xfrm>
          <a:prstGeom prst="rect">
            <a:avLst/>
          </a:prstGeom>
        </p:spPr>
      </p:pic>
      <p:sp>
        <p:nvSpPr>
          <p:cNvPr id="2" name="Title Placeholder 1"/>
          <p:cNvSpPr>
            <a:spLocks noGrp="1"/>
          </p:cNvSpPr>
          <p:nvPr>
            <p:ph type="title"/>
          </p:nvPr>
        </p:nvSpPr>
        <p:spPr>
          <a:xfrm>
            <a:off x="3460205" y="798843"/>
            <a:ext cx="7893595" cy="369332"/>
          </a:xfrm>
          <a:prstGeom prst="rect">
            <a:avLst/>
          </a:prstGeom>
        </p:spPr>
        <p:txBody>
          <a:bodyPr vert="horz" lIns="45720" tIns="45720" rIns="4572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403500" y="1607907"/>
            <a:ext cx="10515600" cy="4351338"/>
          </a:xfrm>
          <a:prstGeom prst="rect">
            <a:avLst/>
          </a:prstGeom>
        </p:spPr>
        <p:txBody>
          <a:bodyPr vert="horz" lIns="45720" tIns="45720" rIns="4572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6561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dt="0"/>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096" y="-98332"/>
            <a:ext cx="12194096" cy="1509539"/>
          </a:xfrm>
          <a:prstGeom prst="rect">
            <a:avLst/>
          </a:prstGeom>
        </p:spPr>
      </p:pic>
      <p:sp>
        <p:nvSpPr>
          <p:cNvPr id="2" name="Title Placeholder 1"/>
          <p:cNvSpPr>
            <a:spLocks noGrp="1"/>
          </p:cNvSpPr>
          <p:nvPr>
            <p:ph type="title"/>
          </p:nvPr>
        </p:nvSpPr>
        <p:spPr>
          <a:xfrm>
            <a:off x="3460205" y="798843"/>
            <a:ext cx="7893595" cy="369332"/>
          </a:xfrm>
          <a:prstGeom prst="rect">
            <a:avLst/>
          </a:prstGeom>
        </p:spPr>
        <p:txBody>
          <a:bodyPr vert="horz" lIns="45720" tIns="45720" rIns="4572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403500" y="1607907"/>
            <a:ext cx="10515600" cy="4351338"/>
          </a:xfrm>
          <a:prstGeom prst="rect">
            <a:avLst/>
          </a:prstGeom>
        </p:spPr>
        <p:txBody>
          <a:bodyPr vert="horz" lIns="45720" tIns="45720" rIns="4572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9440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26206" indent="-126206" algn="l" defTabSz="685800" rtl="0" eaLnBrk="1" latinLnBrk="0" hangingPunct="1">
        <a:lnSpc>
          <a:spcPct val="90000"/>
        </a:lnSpc>
        <a:spcBef>
          <a:spcPts val="750"/>
        </a:spcBef>
        <a:buClr>
          <a:srgbClr val="002A7E"/>
        </a:buClr>
        <a:buFont typeface="Wingdings" panose="05000000000000000000" pitchFamily="2" charset="2"/>
        <a:buChar char="§"/>
        <a:defRPr sz="1350" kern="1200">
          <a:solidFill>
            <a:schemeClr val="tx1"/>
          </a:solidFill>
          <a:latin typeface="+mn-lt"/>
          <a:ea typeface="+mn-ea"/>
          <a:cs typeface="+mn-cs"/>
        </a:defRPr>
      </a:lvl1pPr>
      <a:lvl2pPr marL="300038" indent="-130969" algn="l" defTabSz="685800" rtl="0" eaLnBrk="1" latinLnBrk="0" hangingPunct="1">
        <a:lnSpc>
          <a:spcPct val="90000"/>
        </a:lnSpc>
        <a:spcBef>
          <a:spcPts val="375"/>
        </a:spcBef>
        <a:buClr>
          <a:srgbClr val="002060"/>
        </a:buClr>
        <a:buFont typeface="Arial" panose="020B0604020202020204" pitchFamily="34" charset="0"/>
        <a:buChar char="‒"/>
        <a:defRPr sz="1050" kern="1200">
          <a:solidFill>
            <a:schemeClr val="tx1"/>
          </a:solidFill>
          <a:latin typeface="+mn-lt"/>
          <a:ea typeface="+mn-ea"/>
          <a:cs typeface="+mn-cs"/>
        </a:defRPr>
      </a:lvl2pPr>
      <a:lvl3pPr marL="431006" indent="-85725"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3pPr>
      <a:lvl4pPr marL="601266" indent="-130969" algn="l" defTabSz="685800" rtl="0" eaLnBrk="1" latinLnBrk="0" hangingPunct="1">
        <a:lnSpc>
          <a:spcPct val="90000"/>
        </a:lnSpc>
        <a:spcBef>
          <a:spcPts val="375"/>
        </a:spcBef>
        <a:buClr>
          <a:srgbClr val="002A7E"/>
        </a:buClr>
        <a:buFont typeface="Arial" panose="020B0604020202020204" pitchFamily="34" charset="0"/>
        <a:buChar char="‒"/>
        <a:defRPr sz="900" kern="1200">
          <a:solidFill>
            <a:schemeClr val="tx1"/>
          </a:solidFill>
          <a:latin typeface="+mn-lt"/>
          <a:ea typeface="+mn-ea"/>
          <a:cs typeface="+mn-cs"/>
        </a:defRPr>
      </a:lvl4pPr>
      <a:lvl5pPr marL="770335" indent="-171450"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E76F2A-0F87-3C49-4763-5D3C70C7D348}"/>
              </a:ext>
            </a:extLst>
          </p:cNvPr>
          <p:cNvSpPr/>
          <p:nvPr userDrawn="1"/>
        </p:nvSpPr>
        <p:spPr>
          <a:xfrm>
            <a:off x="0" y="1221956"/>
            <a:ext cx="12192000" cy="56448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096" y="-76200"/>
            <a:ext cx="12194096" cy="1509539"/>
          </a:xfrm>
          <a:prstGeom prst="rect">
            <a:avLst/>
          </a:prstGeom>
        </p:spPr>
      </p:pic>
    </p:spTree>
    <p:extLst>
      <p:ext uri="{BB962C8B-B14F-4D97-AF65-F5344CB8AC3E}">
        <p14:creationId xmlns:p14="http://schemas.microsoft.com/office/powerpoint/2010/main" val="29066343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26206" indent="-126206" algn="l" defTabSz="685800" rtl="0" eaLnBrk="1" latinLnBrk="0" hangingPunct="1">
        <a:lnSpc>
          <a:spcPct val="90000"/>
        </a:lnSpc>
        <a:spcBef>
          <a:spcPts val="750"/>
        </a:spcBef>
        <a:buClr>
          <a:srgbClr val="002A7E"/>
        </a:buClr>
        <a:buFont typeface="Wingdings" panose="05000000000000000000" pitchFamily="2" charset="2"/>
        <a:buChar char="§"/>
        <a:defRPr sz="1350" kern="1200">
          <a:solidFill>
            <a:schemeClr val="tx1"/>
          </a:solidFill>
          <a:latin typeface="+mn-lt"/>
          <a:ea typeface="+mn-ea"/>
          <a:cs typeface="+mn-cs"/>
        </a:defRPr>
      </a:lvl1pPr>
      <a:lvl2pPr marL="300038" indent="-130969" algn="l" defTabSz="685800" rtl="0" eaLnBrk="1" latinLnBrk="0" hangingPunct="1">
        <a:lnSpc>
          <a:spcPct val="90000"/>
        </a:lnSpc>
        <a:spcBef>
          <a:spcPts val="375"/>
        </a:spcBef>
        <a:buClr>
          <a:srgbClr val="002060"/>
        </a:buClr>
        <a:buFont typeface="Arial" panose="020B0604020202020204" pitchFamily="34" charset="0"/>
        <a:buChar char="‒"/>
        <a:defRPr sz="1050" kern="1200">
          <a:solidFill>
            <a:schemeClr val="tx1"/>
          </a:solidFill>
          <a:latin typeface="+mn-lt"/>
          <a:ea typeface="+mn-ea"/>
          <a:cs typeface="+mn-cs"/>
        </a:defRPr>
      </a:lvl2pPr>
      <a:lvl3pPr marL="431006" indent="-85725"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3pPr>
      <a:lvl4pPr marL="601266" indent="-130969" algn="l" defTabSz="685800" rtl="0" eaLnBrk="1" latinLnBrk="0" hangingPunct="1">
        <a:lnSpc>
          <a:spcPct val="90000"/>
        </a:lnSpc>
        <a:spcBef>
          <a:spcPts val="375"/>
        </a:spcBef>
        <a:buClr>
          <a:srgbClr val="002A7E"/>
        </a:buClr>
        <a:buFont typeface="Arial" panose="020B0604020202020204" pitchFamily="34" charset="0"/>
        <a:buChar char="‒"/>
        <a:defRPr sz="900" kern="1200">
          <a:solidFill>
            <a:schemeClr val="tx1"/>
          </a:solidFill>
          <a:latin typeface="+mn-lt"/>
          <a:ea typeface="+mn-ea"/>
          <a:cs typeface="+mn-cs"/>
        </a:defRPr>
      </a:lvl4pPr>
      <a:lvl5pPr marL="770335" indent="-171450"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096" y="-98332"/>
            <a:ext cx="12194096" cy="1509539"/>
          </a:xfrm>
          <a:prstGeom prst="rect">
            <a:avLst/>
          </a:prstGeom>
        </p:spPr>
      </p:pic>
      <p:sp>
        <p:nvSpPr>
          <p:cNvPr id="2" name="Title Placeholder 1"/>
          <p:cNvSpPr>
            <a:spLocks noGrp="1"/>
          </p:cNvSpPr>
          <p:nvPr>
            <p:ph type="title"/>
          </p:nvPr>
        </p:nvSpPr>
        <p:spPr>
          <a:xfrm>
            <a:off x="3460205" y="798843"/>
            <a:ext cx="7893595" cy="369332"/>
          </a:xfrm>
          <a:prstGeom prst="rect">
            <a:avLst/>
          </a:prstGeom>
        </p:spPr>
        <p:txBody>
          <a:bodyPr vert="horz" lIns="45720" tIns="45720" rIns="4572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03500" y="1607907"/>
            <a:ext cx="10515600" cy="4351338"/>
          </a:xfrm>
          <a:prstGeom prst="rect">
            <a:avLst/>
          </a:prstGeom>
        </p:spPr>
        <p:txBody>
          <a:bodyPr vert="horz" lIns="45720" tIns="45720" rIns="4572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14C0DC1-7FE2-0CE9-7F62-6D63F23DE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A7BC-98B5-4490-897B-8221BEA3898F}" type="slidenum">
              <a:rPr lang="en-US" smtClean="0"/>
              <a:t>‹#›</a:t>
            </a:fld>
            <a:endParaRPr lang="en-US"/>
          </a:p>
        </p:txBody>
      </p:sp>
    </p:spTree>
    <p:extLst>
      <p:ext uri="{BB962C8B-B14F-4D97-AF65-F5344CB8AC3E}">
        <p14:creationId xmlns:p14="http://schemas.microsoft.com/office/powerpoint/2010/main" val="18030756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096" y="-98332"/>
            <a:ext cx="12194096" cy="1509539"/>
          </a:xfrm>
          <a:prstGeom prst="rect">
            <a:avLst/>
          </a:prstGeom>
        </p:spPr>
      </p:pic>
      <p:sp>
        <p:nvSpPr>
          <p:cNvPr id="2" name="Title Placeholder 1"/>
          <p:cNvSpPr>
            <a:spLocks noGrp="1"/>
          </p:cNvSpPr>
          <p:nvPr>
            <p:ph type="title"/>
          </p:nvPr>
        </p:nvSpPr>
        <p:spPr>
          <a:xfrm>
            <a:off x="3460205" y="798843"/>
            <a:ext cx="7893595" cy="369332"/>
          </a:xfrm>
          <a:prstGeom prst="rect">
            <a:avLst/>
          </a:prstGeom>
        </p:spPr>
        <p:txBody>
          <a:bodyPr vert="horz" lIns="45720" tIns="45720" rIns="4572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403500" y="1607907"/>
            <a:ext cx="10515600" cy="4351338"/>
          </a:xfrm>
          <a:prstGeom prst="rect">
            <a:avLst/>
          </a:prstGeom>
        </p:spPr>
        <p:txBody>
          <a:bodyPr vert="horz" lIns="45720" tIns="45720" rIns="4572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06E9D4E4-9D84-4541-0DE3-339AD705E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9ED2-F7CB-409E-BA3B-BD8CF23473C3}" type="slidenum">
              <a:rPr lang="en-US" smtClean="0"/>
              <a:t>‹#›</a:t>
            </a:fld>
            <a:endParaRPr lang="en-US"/>
          </a:p>
        </p:txBody>
      </p:sp>
    </p:spTree>
    <p:extLst>
      <p:ext uri="{BB962C8B-B14F-4D97-AF65-F5344CB8AC3E}">
        <p14:creationId xmlns:p14="http://schemas.microsoft.com/office/powerpoint/2010/main" val="184954432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096" y="-98332"/>
            <a:ext cx="12194096" cy="1509539"/>
          </a:xfrm>
          <a:prstGeom prst="rect">
            <a:avLst/>
          </a:prstGeom>
        </p:spPr>
      </p:pic>
      <p:sp>
        <p:nvSpPr>
          <p:cNvPr id="2" name="Title Placeholder 1"/>
          <p:cNvSpPr>
            <a:spLocks noGrp="1"/>
          </p:cNvSpPr>
          <p:nvPr>
            <p:ph type="title"/>
          </p:nvPr>
        </p:nvSpPr>
        <p:spPr>
          <a:xfrm>
            <a:off x="3460205" y="798843"/>
            <a:ext cx="7893595" cy="369332"/>
          </a:xfrm>
          <a:prstGeom prst="rect">
            <a:avLst/>
          </a:prstGeom>
        </p:spPr>
        <p:txBody>
          <a:bodyPr vert="horz" lIns="45720" tIns="45720" rIns="4572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03500" y="1607907"/>
            <a:ext cx="10515600" cy="4351338"/>
          </a:xfrm>
          <a:prstGeom prst="rect">
            <a:avLst/>
          </a:prstGeom>
        </p:spPr>
        <p:txBody>
          <a:bodyPr vert="horz" lIns="45720" tIns="45720" rIns="4572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24057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dt="0"/>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6" y="-98332"/>
            <a:ext cx="12194096" cy="1509539"/>
          </a:xfrm>
          <a:prstGeom prst="rect">
            <a:avLst/>
          </a:prstGeom>
        </p:spPr>
      </p:pic>
      <p:sp>
        <p:nvSpPr>
          <p:cNvPr id="2" name="Title Placeholder 1"/>
          <p:cNvSpPr>
            <a:spLocks noGrp="1"/>
          </p:cNvSpPr>
          <p:nvPr>
            <p:ph type="title"/>
          </p:nvPr>
        </p:nvSpPr>
        <p:spPr>
          <a:xfrm>
            <a:off x="3460205" y="798843"/>
            <a:ext cx="7893595" cy="369332"/>
          </a:xfrm>
          <a:prstGeom prst="rect">
            <a:avLst/>
          </a:prstGeom>
        </p:spPr>
        <p:txBody>
          <a:bodyPr vert="horz" lIns="45720" tIns="45720" rIns="4572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03500" y="1607907"/>
            <a:ext cx="10515600" cy="4351338"/>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28017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p:txStyles>
    <p:title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26206" indent="-126206" algn="l" defTabSz="685800" rtl="0" eaLnBrk="1" latinLnBrk="0" hangingPunct="1">
        <a:lnSpc>
          <a:spcPct val="90000"/>
        </a:lnSpc>
        <a:spcBef>
          <a:spcPts val="750"/>
        </a:spcBef>
        <a:buClr>
          <a:srgbClr val="002A7E"/>
        </a:buClr>
        <a:buFont typeface="Wingdings" panose="05000000000000000000" pitchFamily="2" charset="2"/>
        <a:buChar char="§"/>
        <a:defRPr sz="1350" kern="1200">
          <a:solidFill>
            <a:schemeClr val="tx1"/>
          </a:solidFill>
          <a:latin typeface="+mn-lt"/>
          <a:ea typeface="+mn-ea"/>
          <a:cs typeface="+mn-cs"/>
        </a:defRPr>
      </a:lvl1pPr>
      <a:lvl2pPr marL="300038" indent="-130969" algn="l" defTabSz="685800" rtl="0" eaLnBrk="1" latinLnBrk="0" hangingPunct="1">
        <a:lnSpc>
          <a:spcPct val="90000"/>
        </a:lnSpc>
        <a:spcBef>
          <a:spcPts val="375"/>
        </a:spcBef>
        <a:buClr>
          <a:srgbClr val="002060"/>
        </a:buClr>
        <a:buFont typeface="Arial" panose="020B0604020202020204" pitchFamily="34" charset="0"/>
        <a:buChar char="‒"/>
        <a:defRPr sz="1050" kern="1200">
          <a:solidFill>
            <a:schemeClr val="tx1"/>
          </a:solidFill>
          <a:latin typeface="+mn-lt"/>
          <a:ea typeface="+mn-ea"/>
          <a:cs typeface="+mn-cs"/>
        </a:defRPr>
      </a:lvl2pPr>
      <a:lvl3pPr marL="431006" indent="-85725"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3pPr>
      <a:lvl4pPr marL="601266" indent="-130969" algn="l" defTabSz="685800" rtl="0" eaLnBrk="1" latinLnBrk="0" hangingPunct="1">
        <a:lnSpc>
          <a:spcPct val="90000"/>
        </a:lnSpc>
        <a:spcBef>
          <a:spcPts val="375"/>
        </a:spcBef>
        <a:buClr>
          <a:srgbClr val="002A7E"/>
        </a:buClr>
        <a:buFont typeface="Arial" panose="020B0604020202020204" pitchFamily="34" charset="0"/>
        <a:buChar char="‒"/>
        <a:defRPr sz="900" kern="1200">
          <a:solidFill>
            <a:schemeClr val="tx1"/>
          </a:solidFill>
          <a:latin typeface="+mn-lt"/>
          <a:ea typeface="+mn-ea"/>
          <a:cs typeface="+mn-cs"/>
        </a:defRPr>
      </a:lvl4pPr>
      <a:lvl5pPr marL="770335" indent="-171450"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8" Type="http://schemas.openxmlformats.org/officeDocument/2006/relationships/hyperlink" Target="mailto:marissa.d.pulaski.civ@us.navy.mil" TargetMode="External"/><Relationship Id="rId3" Type="http://schemas.openxmlformats.org/officeDocument/2006/relationships/hyperlink" Target="mailto:carol.m.courtney.civ@us.navy.mil" TargetMode="External"/><Relationship Id="rId7" Type="http://schemas.openxmlformats.org/officeDocument/2006/relationships/hyperlink" Target="mailto:francis.r.egan.civ@us.navy.mil" TargetMode="External"/><Relationship Id="rId2" Type="http://schemas.openxmlformats.org/officeDocument/2006/relationships/hyperlink" Target="mailto:james.t.chavis2.civ@us.navy.mil" TargetMode="External"/><Relationship Id="rId1" Type="http://schemas.openxmlformats.org/officeDocument/2006/relationships/slideLayout" Target="../slideLayouts/slideLayout22.xml"/><Relationship Id="rId6" Type="http://schemas.openxmlformats.org/officeDocument/2006/relationships/hyperlink" Target="mailto:timothy.j.gottschalk2.civ@us.navy.mil" TargetMode="External"/><Relationship Id="rId5" Type="http://schemas.openxmlformats.org/officeDocument/2006/relationships/hyperlink" Target="mailto:william.l.tyree2.civ@us.navy.mil" TargetMode="External"/><Relationship Id="rId10" Type="http://schemas.openxmlformats.org/officeDocument/2006/relationships/hyperlink" Target="mailto:daniel.l.baldaramos.mil@us.navy.mil" TargetMode="External"/><Relationship Id="rId4" Type="http://schemas.openxmlformats.org/officeDocument/2006/relationships/hyperlink" Target="mailto:christopher.Ilija.Marcic.civ@us.navy.mil" TargetMode="External"/><Relationship Id="rId9" Type="http://schemas.openxmlformats.org/officeDocument/2006/relationships/hyperlink" Target="mailto:eloy.a.Ojeda.civ@us.navy.mi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8.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diagramLayout" Target="../diagrams/layout1.xml"/><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diagramData" Target="../diagrams/data1.xml"/><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slideLayout" Target="../slideLayouts/slideLayout84.xml"/><Relationship Id="rId6" Type="http://schemas.microsoft.com/office/2007/relationships/diagramDrawing" Target="../diagrams/drawing1.xml"/><Relationship Id="rId11" Type="http://schemas.openxmlformats.org/officeDocument/2006/relationships/image" Target="../media/image20.png"/><Relationship Id="rId5" Type="http://schemas.openxmlformats.org/officeDocument/2006/relationships/diagramColors" Target="../diagrams/colors1.xml"/><Relationship Id="rId15" Type="http://schemas.openxmlformats.org/officeDocument/2006/relationships/image" Target="../media/image24.jpe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diagramQuickStyle" Target="../diagrams/quickStyle1.xml"/><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2239582" y="4576971"/>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itchFamily="34" charset="-128"/>
                <a:cs typeface="Arial" panose="020B0604020202020204" pitchFamily="34" charset="0"/>
              </a:rPr>
              <a:t>Presented to:</a:t>
            </a:r>
          </a:p>
        </p:txBody>
      </p:sp>
      <p:sp>
        <p:nvSpPr>
          <p:cNvPr id="4" name="Text Placeholder 10"/>
          <p:cNvSpPr txBox="1">
            <a:spLocks/>
          </p:cNvSpPr>
          <p:nvPr/>
        </p:nvSpPr>
        <p:spPr>
          <a:xfrm>
            <a:off x="2233290" y="4763011"/>
            <a:ext cx="3306376" cy="213359"/>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CAV Symposium – Commercial Vendors</a:t>
            </a:r>
          </a:p>
        </p:txBody>
      </p:sp>
      <p:sp>
        <p:nvSpPr>
          <p:cNvPr id="5" name="Text Placeholder 16"/>
          <p:cNvSpPr txBox="1">
            <a:spLocks/>
          </p:cNvSpPr>
          <p:nvPr/>
        </p:nvSpPr>
        <p:spPr>
          <a:xfrm>
            <a:off x="2239582" y="4931847"/>
            <a:ext cx="3856418" cy="181917"/>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9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10"/>
          <p:cNvSpPr txBox="1">
            <a:spLocks noChangeArrowheads="1"/>
          </p:cNvSpPr>
          <p:nvPr/>
        </p:nvSpPr>
        <p:spPr bwMode="auto">
          <a:xfrm>
            <a:off x="2233291" y="5282235"/>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itchFamily="34" charset="-128"/>
                <a:cs typeface="Arial" panose="020B0604020202020204" pitchFamily="34" charset="0"/>
              </a:rPr>
              <a:t>Presented by:</a:t>
            </a:r>
          </a:p>
        </p:txBody>
      </p:sp>
      <p:sp>
        <p:nvSpPr>
          <p:cNvPr id="8" name="Text Placeholder 10"/>
          <p:cNvSpPr txBox="1">
            <a:spLocks/>
          </p:cNvSpPr>
          <p:nvPr/>
        </p:nvSpPr>
        <p:spPr>
          <a:xfrm>
            <a:off x="2227000" y="5434720"/>
            <a:ext cx="2187178" cy="213359"/>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NAVSUP HQ</a:t>
            </a:r>
            <a:endParaRPr kumimoji="0" lang="en-US" sz="1050" b="1"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sp>
        <p:nvSpPr>
          <p:cNvPr id="11" name="TextBox 10"/>
          <p:cNvSpPr txBox="1">
            <a:spLocks noChangeArrowheads="1"/>
          </p:cNvSpPr>
          <p:nvPr/>
        </p:nvSpPr>
        <p:spPr bwMode="auto">
          <a:xfrm>
            <a:off x="2239582" y="5857297"/>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itchFamily="34" charset="-128"/>
                <a:cs typeface="Arial" panose="020B0604020202020204" pitchFamily="34" charset="0"/>
              </a:rPr>
              <a:t>September 10, 2024</a:t>
            </a:r>
          </a:p>
        </p:txBody>
      </p:sp>
      <p:cxnSp>
        <p:nvCxnSpPr>
          <p:cNvPr id="13" name="Straight Connector 21"/>
          <p:cNvCxnSpPr>
            <a:cxnSpLocks noChangeShapeType="1"/>
          </p:cNvCxnSpPr>
          <p:nvPr userDrawn="1"/>
        </p:nvCxnSpPr>
        <p:spPr bwMode="auto">
          <a:xfrm>
            <a:off x="2283624" y="4321462"/>
            <a:ext cx="4044791" cy="6703"/>
          </a:xfrm>
          <a:prstGeom prst="line">
            <a:avLst/>
          </a:prstGeom>
          <a:noFill/>
          <a:ln w="25400" algn="ctr">
            <a:solidFill>
              <a:srgbClr val="FECB00"/>
            </a:solidFill>
            <a:round/>
            <a:headEnd/>
            <a:tailEnd/>
          </a:ln>
          <a:extLst>
            <a:ext uri="{909E8E84-426E-40DD-AFC4-6F175D3DCCD1}">
              <a14:hiddenFill xmlns:a14="http://schemas.microsoft.com/office/drawing/2010/main">
                <a:noFill/>
              </a14:hiddenFill>
            </a:ext>
          </a:extLst>
        </p:spPr>
      </p:cxnSp>
      <p:sp>
        <p:nvSpPr>
          <p:cNvPr id="14" name="Rectangular Callout 16"/>
          <p:cNvSpPr/>
          <p:nvPr userDrawn="1"/>
        </p:nvSpPr>
        <p:spPr>
          <a:xfrm rot="16200000" flipV="1">
            <a:off x="4125879" y="1876978"/>
            <a:ext cx="6855745" cy="3106300"/>
          </a:xfrm>
          <a:custGeom>
            <a:avLst/>
            <a:gdLst>
              <a:gd name="connsiteX0" fmla="*/ 0 w 6855745"/>
              <a:gd name="connsiteY0" fmla="*/ 0 h 2833969"/>
              <a:gd name="connsiteX1" fmla="*/ 1142624 w 6855745"/>
              <a:gd name="connsiteY1" fmla="*/ 0 h 2833969"/>
              <a:gd name="connsiteX2" fmla="*/ 1142624 w 6855745"/>
              <a:gd name="connsiteY2" fmla="*/ 0 h 2833969"/>
              <a:gd name="connsiteX3" fmla="*/ 2856560 w 6855745"/>
              <a:gd name="connsiteY3" fmla="*/ 0 h 2833969"/>
              <a:gd name="connsiteX4" fmla="*/ 6855745 w 6855745"/>
              <a:gd name="connsiteY4" fmla="*/ 0 h 2833969"/>
              <a:gd name="connsiteX5" fmla="*/ 6855745 w 6855745"/>
              <a:gd name="connsiteY5" fmla="*/ 1653149 h 2833969"/>
              <a:gd name="connsiteX6" fmla="*/ 6855745 w 6855745"/>
              <a:gd name="connsiteY6" fmla="*/ 1653149 h 2833969"/>
              <a:gd name="connsiteX7" fmla="*/ 6855745 w 6855745"/>
              <a:gd name="connsiteY7" fmla="*/ 2361641 h 2833969"/>
              <a:gd name="connsiteX8" fmla="*/ 6855745 w 6855745"/>
              <a:gd name="connsiteY8" fmla="*/ 2833969 h 2833969"/>
              <a:gd name="connsiteX9" fmla="*/ 2856560 w 6855745"/>
              <a:gd name="connsiteY9" fmla="*/ 2833969 h 2833969"/>
              <a:gd name="connsiteX10" fmla="*/ 1999615 w 6855745"/>
              <a:gd name="connsiteY10" fmla="*/ 3188215 h 2833969"/>
              <a:gd name="connsiteX11" fmla="*/ 1142624 w 6855745"/>
              <a:gd name="connsiteY11" fmla="*/ 2833969 h 2833969"/>
              <a:gd name="connsiteX12" fmla="*/ 0 w 6855745"/>
              <a:gd name="connsiteY12" fmla="*/ 2833969 h 2833969"/>
              <a:gd name="connsiteX13" fmla="*/ 0 w 6855745"/>
              <a:gd name="connsiteY13" fmla="*/ 2361641 h 2833969"/>
              <a:gd name="connsiteX14" fmla="*/ 0 w 6855745"/>
              <a:gd name="connsiteY14" fmla="*/ 1653149 h 2833969"/>
              <a:gd name="connsiteX15" fmla="*/ 0 w 6855745"/>
              <a:gd name="connsiteY15" fmla="*/ 1653149 h 2833969"/>
              <a:gd name="connsiteX16" fmla="*/ 0 w 6855745"/>
              <a:gd name="connsiteY16" fmla="*/ 0 h 2833969"/>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2856560 w 6855745"/>
              <a:gd name="connsiteY9" fmla="*/ 2833969 h 3073915"/>
              <a:gd name="connsiteX10" fmla="*/ 3085465 w 6855745"/>
              <a:gd name="connsiteY10" fmla="*/ 3073915 h 3073915"/>
              <a:gd name="connsiteX11" fmla="*/ 1142624 w 6855745"/>
              <a:gd name="connsiteY11" fmla="*/ 2833969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1142624 w 6855745"/>
              <a:gd name="connsiteY11" fmla="*/ 2833969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2819024 w 6855745"/>
              <a:gd name="connsiteY11" fmla="*/ 2843494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2819024 w 6855745"/>
              <a:gd name="connsiteY11" fmla="*/ 2843494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323285 w 6855745"/>
              <a:gd name="connsiteY9" fmla="*/ 2833969 h 3140590"/>
              <a:gd name="connsiteX10" fmla="*/ 3761740 w 6855745"/>
              <a:gd name="connsiteY10" fmla="*/ 3140590 h 3140590"/>
              <a:gd name="connsiteX11" fmla="*/ 2819024 w 6855745"/>
              <a:gd name="connsiteY11" fmla="*/ 2843494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4056710 w 6855745"/>
              <a:gd name="connsiteY9" fmla="*/ 2833969 h 3140590"/>
              <a:gd name="connsiteX10" fmla="*/ 3761740 w 6855745"/>
              <a:gd name="connsiteY10" fmla="*/ 3140590 h 3140590"/>
              <a:gd name="connsiteX11" fmla="*/ 2819024 w 6855745"/>
              <a:gd name="connsiteY11" fmla="*/ 2843494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4056710 w 6855745"/>
              <a:gd name="connsiteY9" fmla="*/ 2833969 h 3140590"/>
              <a:gd name="connsiteX10" fmla="*/ 3761740 w 6855745"/>
              <a:gd name="connsiteY10" fmla="*/ 3140590 h 3140590"/>
              <a:gd name="connsiteX11" fmla="*/ 3447674 w 6855745"/>
              <a:gd name="connsiteY11" fmla="*/ 285301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675710 w 6855745"/>
              <a:gd name="connsiteY9" fmla="*/ 2833969 h 3140590"/>
              <a:gd name="connsiteX10" fmla="*/ 3761740 w 6855745"/>
              <a:gd name="connsiteY10" fmla="*/ 3140590 h 3140590"/>
              <a:gd name="connsiteX11" fmla="*/ 3447674 w 6855745"/>
              <a:gd name="connsiteY11" fmla="*/ 285301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675710 w 6855745"/>
              <a:gd name="connsiteY9" fmla="*/ 2833969 h 3140590"/>
              <a:gd name="connsiteX10" fmla="*/ 3761740 w 6855745"/>
              <a:gd name="connsiteY10" fmla="*/ 3140590 h 3140590"/>
              <a:gd name="connsiteX11" fmla="*/ 3093344 w 6855745"/>
              <a:gd name="connsiteY11" fmla="*/ 284158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06300"/>
              <a:gd name="connsiteX1" fmla="*/ 1142624 w 6855745"/>
              <a:gd name="connsiteY1" fmla="*/ 0 h 3106300"/>
              <a:gd name="connsiteX2" fmla="*/ 1142624 w 6855745"/>
              <a:gd name="connsiteY2" fmla="*/ 0 h 3106300"/>
              <a:gd name="connsiteX3" fmla="*/ 2856560 w 6855745"/>
              <a:gd name="connsiteY3" fmla="*/ 0 h 3106300"/>
              <a:gd name="connsiteX4" fmla="*/ 6855745 w 6855745"/>
              <a:gd name="connsiteY4" fmla="*/ 0 h 3106300"/>
              <a:gd name="connsiteX5" fmla="*/ 6855745 w 6855745"/>
              <a:gd name="connsiteY5" fmla="*/ 1653149 h 3106300"/>
              <a:gd name="connsiteX6" fmla="*/ 6855745 w 6855745"/>
              <a:gd name="connsiteY6" fmla="*/ 1653149 h 3106300"/>
              <a:gd name="connsiteX7" fmla="*/ 6855745 w 6855745"/>
              <a:gd name="connsiteY7" fmla="*/ 2361641 h 3106300"/>
              <a:gd name="connsiteX8" fmla="*/ 6855745 w 6855745"/>
              <a:gd name="connsiteY8" fmla="*/ 2833969 h 3106300"/>
              <a:gd name="connsiteX9" fmla="*/ 3675710 w 6855745"/>
              <a:gd name="connsiteY9" fmla="*/ 2833969 h 3106300"/>
              <a:gd name="connsiteX10" fmla="*/ 3403600 w 6855745"/>
              <a:gd name="connsiteY10" fmla="*/ 3106300 h 3106300"/>
              <a:gd name="connsiteX11" fmla="*/ 3093344 w 6855745"/>
              <a:gd name="connsiteY11" fmla="*/ 2841589 h 3106300"/>
              <a:gd name="connsiteX12" fmla="*/ 0 w 6855745"/>
              <a:gd name="connsiteY12" fmla="*/ 2833969 h 3106300"/>
              <a:gd name="connsiteX13" fmla="*/ 0 w 6855745"/>
              <a:gd name="connsiteY13" fmla="*/ 2361641 h 3106300"/>
              <a:gd name="connsiteX14" fmla="*/ 0 w 6855745"/>
              <a:gd name="connsiteY14" fmla="*/ 1653149 h 3106300"/>
              <a:gd name="connsiteX15" fmla="*/ 0 w 6855745"/>
              <a:gd name="connsiteY15" fmla="*/ 1653149 h 3106300"/>
              <a:gd name="connsiteX16" fmla="*/ 0 w 6855745"/>
              <a:gd name="connsiteY16" fmla="*/ 0 h 310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5745" h="3106300">
                <a:moveTo>
                  <a:pt x="0" y="0"/>
                </a:moveTo>
                <a:lnTo>
                  <a:pt x="1142624" y="0"/>
                </a:lnTo>
                <a:lnTo>
                  <a:pt x="1142624" y="0"/>
                </a:lnTo>
                <a:lnTo>
                  <a:pt x="2856560" y="0"/>
                </a:lnTo>
                <a:lnTo>
                  <a:pt x="6855745" y="0"/>
                </a:lnTo>
                <a:lnTo>
                  <a:pt x="6855745" y="1653149"/>
                </a:lnTo>
                <a:lnTo>
                  <a:pt x="6855745" y="1653149"/>
                </a:lnTo>
                <a:lnTo>
                  <a:pt x="6855745" y="2361641"/>
                </a:lnTo>
                <a:lnTo>
                  <a:pt x="6855745" y="2833969"/>
                </a:lnTo>
                <a:lnTo>
                  <a:pt x="3675710" y="2833969"/>
                </a:lnTo>
                <a:lnTo>
                  <a:pt x="3403600" y="3106300"/>
                </a:lnTo>
                <a:lnTo>
                  <a:pt x="3093344" y="2841589"/>
                </a:lnTo>
                <a:lnTo>
                  <a:pt x="0" y="2833969"/>
                </a:lnTo>
                <a:lnTo>
                  <a:pt x="0" y="2361641"/>
                </a:lnTo>
                <a:lnTo>
                  <a:pt x="0" y="1653149"/>
                </a:lnTo>
                <a:lnTo>
                  <a:pt x="0" y="1653149"/>
                </a:lnTo>
                <a:lnTo>
                  <a:pt x="0" y="0"/>
                </a:lnTo>
                <a:close/>
              </a:path>
            </a:pathLst>
          </a:custGeom>
          <a:blipFill>
            <a:blip r:embed="rId2"/>
            <a:srcRect/>
            <a:stretch>
              <a:fillRect t="-26752" b="-205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7"/>
          <p:cNvSpPr txBox="1">
            <a:spLocks noChangeArrowheads="1"/>
          </p:cNvSpPr>
          <p:nvPr/>
        </p:nvSpPr>
        <p:spPr bwMode="auto">
          <a:xfrm>
            <a:off x="2210691" y="3808596"/>
            <a:ext cx="3979641"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itchFamily="34" charset="-128"/>
                <a:cs typeface="Arial" panose="020B0604020202020204" pitchFamily="34" charset="0"/>
              </a:rPr>
              <a:t>Audit Readiness: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1" dirty="0">
                <a:solidFill>
                  <a:prstClr val="black">
                    <a:lumMod val="50000"/>
                    <a:lumOff val="50000"/>
                  </a:prstClr>
                </a:solidFill>
                <a:latin typeface="Arial" panose="020B0604020202020204" pitchFamily="34" charset="0"/>
                <a:cs typeface="Arial" panose="020B0604020202020204" pitchFamily="34" charset="0"/>
              </a:rPr>
              <a:t>Oversight Testing &amp; Remediation</a:t>
            </a:r>
            <a:endParaRPr kumimoji="0" lang="en-US" altLang="en-US" sz="16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45588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E980-6635-B0B7-B204-FE10E455FF58}"/>
              </a:ext>
            </a:extLst>
          </p:cNvPr>
          <p:cNvSpPr>
            <a:spLocks noGrp="1"/>
          </p:cNvSpPr>
          <p:nvPr>
            <p:ph type="title"/>
          </p:nvPr>
        </p:nvSpPr>
        <p:spPr>
          <a:xfrm>
            <a:off x="2935850" y="379394"/>
            <a:ext cx="7893595" cy="738206"/>
          </a:xfrm>
        </p:spPr>
        <p:txBody>
          <a:bodyPr/>
          <a:lstStyle/>
          <a:p>
            <a:pPr>
              <a:lnSpc>
                <a:spcPts val="2600"/>
              </a:lnSpc>
            </a:pPr>
            <a:r>
              <a:rPr lang="en-US" sz="2400" dirty="0"/>
              <a:t>NAVSUP Audit Campaign Plan Audit Readiness</a:t>
            </a:r>
            <a:br>
              <a:rPr lang="en-US" dirty="0"/>
            </a:br>
            <a:r>
              <a:rPr lang="en-US" sz="2000" dirty="0"/>
              <a:t>NAVSUP / DCMA Phase IV (Commercial Vendors) Gap Analysis</a:t>
            </a:r>
          </a:p>
        </p:txBody>
      </p:sp>
      <p:graphicFrame>
        <p:nvGraphicFramePr>
          <p:cNvPr id="8" name="Content Placeholder 7">
            <a:extLst>
              <a:ext uri="{FF2B5EF4-FFF2-40B4-BE49-F238E27FC236}">
                <a16:creationId xmlns:a16="http://schemas.microsoft.com/office/drawing/2014/main" id="{E40E0662-6A96-F45D-B17B-ED886B8E66AB}"/>
              </a:ext>
            </a:extLst>
          </p:cNvPr>
          <p:cNvGraphicFramePr>
            <a:graphicFrameLocks noGrp="1"/>
          </p:cNvGraphicFramePr>
          <p:nvPr>
            <p:ph idx="10"/>
            <p:extLst>
              <p:ext uri="{D42A27DB-BD31-4B8C-83A1-F6EECF244321}">
                <p14:modId xmlns:p14="http://schemas.microsoft.com/office/powerpoint/2010/main" val="894988863"/>
              </p:ext>
            </p:extLst>
          </p:nvPr>
        </p:nvGraphicFramePr>
        <p:xfrm>
          <a:off x="-393175" y="1566633"/>
          <a:ext cx="10191516" cy="445707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00791">
                  <a:extLst>
                    <a:ext uri="{9D8B030D-6E8A-4147-A177-3AD203B41FA5}">
                      <a16:colId xmlns:a16="http://schemas.microsoft.com/office/drawing/2014/main" val="2789842032"/>
                    </a:ext>
                  </a:extLst>
                </a:gridCol>
                <a:gridCol w="2329249">
                  <a:extLst>
                    <a:ext uri="{9D8B030D-6E8A-4147-A177-3AD203B41FA5}">
                      <a16:colId xmlns:a16="http://schemas.microsoft.com/office/drawing/2014/main" val="3361245230"/>
                    </a:ext>
                  </a:extLst>
                </a:gridCol>
                <a:gridCol w="4070733">
                  <a:extLst>
                    <a:ext uri="{9D8B030D-6E8A-4147-A177-3AD203B41FA5}">
                      <a16:colId xmlns:a16="http://schemas.microsoft.com/office/drawing/2014/main" val="2107736165"/>
                    </a:ext>
                  </a:extLst>
                </a:gridCol>
                <a:gridCol w="2990743">
                  <a:extLst>
                    <a:ext uri="{9D8B030D-6E8A-4147-A177-3AD203B41FA5}">
                      <a16:colId xmlns:a16="http://schemas.microsoft.com/office/drawing/2014/main" val="213171347"/>
                    </a:ext>
                  </a:extLst>
                </a:gridCol>
              </a:tblGrid>
              <a:tr h="457200">
                <a:tc>
                  <a:txBody>
                    <a:bodyPr/>
                    <a:lstStyle/>
                    <a:p>
                      <a:pPr algn="ctr"/>
                      <a:endParaRPr lang="en-US" sz="1600" dirty="0">
                        <a:solidFill>
                          <a:srgbClr val="FFC000"/>
                        </a:solidFill>
                      </a:endParaRPr>
                    </a:p>
                  </a:txBody>
                  <a:tcPr anchor="ctr">
                    <a:lnL w="12700" cmpd="sng">
                      <a:noFill/>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solidFill>
                            <a:srgbClr val="FFC000"/>
                          </a:solidFill>
                        </a:rPr>
                        <a:t>NAVSUP </a:t>
                      </a:r>
                    </a:p>
                    <a:p>
                      <a:pPr algn="ctr"/>
                      <a:r>
                        <a:rPr lang="en-US" sz="1600" dirty="0">
                          <a:solidFill>
                            <a:srgbClr val="FFC000"/>
                          </a:solidFill>
                        </a:rPr>
                        <a:t>Lines-of-Effort</a:t>
                      </a: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rgbClr val="002060"/>
                    </a:solidFill>
                  </a:tcPr>
                </a:tc>
                <a:tc>
                  <a:txBody>
                    <a:bodyPr/>
                    <a:lstStyle/>
                    <a:p>
                      <a:pPr algn="ctr"/>
                      <a:r>
                        <a:rPr lang="en-US" sz="1600" dirty="0">
                          <a:solidFill>
                            <a:srgbClr val="FFC000"/>
                          </a:solidFill>
                        </a:rPr>
                        <a:t>NAVSUP CAV/SOW</a:t>
                      </a:r>
                    </a:p>
                  </a:txBody>
                  <a:tcPr anchor="ctr">
                    <a:lnT w="9525" cap="flat" cmpd="sng" algn="ctr">
                      <a:solidFill>
                        <a:schemeClr val="bg1"/>
                      </a:solidFill>
                      <a:prstDash val="solid"/>
                      <a:round/>
                      <a:headEnd type="none" w="med" len="med"/>
                      <a:tailEnd type="none" w="med" len="med"/>
                    </a:lnT>
                    <a:solidFill>
                      <a:srgbClr val="002060"/>
                    </a:solidFill>
                  </a:tcPr>
                </a:tc>
                <a:tc>
                  <a:txBody>
                    <a:bodyPr/>
                    <a:lstStyle/>
                    <a:p>
                      <a:pPr algn="ctr"/>
                      <a:r>
                        <a:rPr lang="en-US" sz="1600" dirty="0">
                          <a:solidFill>
                            <a:srgbClr val="FFC000"/>
                          </a:solidFill>
                        </a:rPr>
                        <a:t>DCMA Audit Objectives</a:t>
                      </a:r>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rgbClr val="002060"/>
                    </a:solidFill>
                  </a:tcPr>
                </a:tc>
                <a:extLst>
                  <a:ext uri="{0D108BD9-81ED-4DB2-BD59-A6C34878D82A}">
                    <a16:rowId xmlns:a16="http://schemas.microsoft.com/office/drawing/2014/main" val="3588604654"/>
                  </a:ext>
                </a:extLst>
              </a:tr>
              <a:tr h="521402">
                <a:tc>
                  <a:txBody>
                    <a:bodyPr/>
                    <a:lstStyle/>
                    <a:p>
                      <a:pPr algn="l"/>
                      <a:endParaRPr lang="en-US" dirty="0"/>
                    </a:p>
                  </a:txBody>
                  <a:tcPr anchor="ctr">
                    <a:lnL w="12700" cmpd="sng">
                      <a:noFill/>
                    </a:lnL>
                    <a:lnR w="9525"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rowSpan="4">
                  <a:txBody>
                    <a:bodyPr/>
                    <a:lstStyle/>
                    <a:p>
                      <a:pPr algn="l">
                        <a:lnSpc>
                          <a:spcPts val="1900"/>
                        </a:lnSpc>
                      </a:pPr>
                      <a:r>
                        <a:rPr lang="en-US" sz="1400" b="1" dirty="0">
                          <a:solidFill>
                            <a:srgbClr val="002060"/>
                          </a:solidFill>
                        </a:rPr>
                        <a:t>Receipt-to-Stow (RTS)</a:t>
                      </a:r>
                    </a:p>
                    <a:p>
                      <a:pPr algn="l">
                        <a:lnSpc>
                          <a:spcPts val="1900"/>
                        </a:lnSpc>
                      </a:pPr>
                      <a:r>
                        <a:rPr lang="en-US" sz="1400" b="1" dirty="0">
                          <a:solidFill>
                            <a:srgbClr val="002060"/>
                          </a:solidFill>
                        </a:rPr>
                        <a:t>Issue (ISS)</a:t>
                      </a:r>
                    </a:p>
                  </a:txBody>
                  <a:tcP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D2DEEF"/>
                    </a:solidFill>
                  </a:tcPr>
                </a:tc>
                <a:tc rowSpan="4">
                  <a:txBody>
                    <a:bodyPr/>
                    <a:lstStyle/>
                    <a:p>
                      <a:pPr marL="182880" indent="-182880" algn="l">
                        <a:buFont typeface="Wingdings" panose="05000000000000000000" pitchFamily="2" charset="2"/>
                        <a:buChar char="§"/>
                      </a:pPr>
                      <a:r>
                        <a:rPr lang="en-US" sz="1400" dirty="0"/>
                        <a:t>Materiel Reporting</a:t>
                      </a:r>
                    </a:p>
                    <a:p>
                      <a:pPr marL="628650" lvl="1" indent="-285750" algn="l">
                        <a:lnSpc>
                          <a:spcPts val="2000"/>
                        </a:lnSpc>
                        <a:buFont typeface="Arial" panose="020B0604020202020204" pitchFamily="34" charset="0"/>
                        <a:buChar char="•"/>
                      </a:pPr>
                      <a:r>
                        <a:rPr lang="en-US" sz="1400" dirty="0"/>
                        <a:t>Receipt/Issue</a:t>
                      </a:r>
                    </a:p>
                    <a:p>
                      <a:pPr marL="994410" marR="0" lvl="2" indent="-285750" algn="l" defTabSz="685800" rtl="0" eaLnBrk="1" fontAlgn="auto" latinLnBrk="0" hangingPunct="1">
                        <a:lnSpc>
                          <a:spcPts val="2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Update CAV/RP within 7 BDs</a:t>
                      </a:r>
                    </a:p>
                    <a:p>
                      <a:pPr marL="628650" lvl="1" indent="-285750" algn="l">
                        <a:lnSpc>
                          <a:spcPts val="2000"/>
                        </a:lnSpc>
                        <a:buFont typeface="Arial" panose="020B0604020202020204" pitchFamily="34" charset="0"/>
                        <a:buChar char="•"/>
                      </a:pPr>
                      <a:r>
                        <a:rPr lang="en-US" sz="1400" dirty="0" err="1"/>
                        <a:t>eRMS</a:t>
                      </a:r>
                      <a:r>
                        <a:rPr lang="en-US" sz="1400" dirty="0"/>
                        <a:t>/NITA Access [every seven (7) days]</a:t>
                      </a:r>
                    </a:p>
                    <a:p>
                      <a:pPr marL="994410" lvl="2" indent="-285750" algn="l">
                        <a:lnSpc>
                          <a:spcPts val="2000"/>
                        </a:lnSpc>
                        <a:buFont typeface="Arial" panose="020B0604020202020204" pitchFamily="34" charset="0"/>
                        <a:buChar char="‒"/>
                      </a:pPr>
                      <a:r>
                        <a:rPr lang="en-US" sz="1400" dirty="0"/>
                        <a:t>Proof of Shipment (POS)</a:t>
                      </a:r>
                    </a:p>
                    <a:p>
                      <a:pPr marL="994410" lvl="2" indent="-285750" algn="l">
                        <a:lnSpc>
                          <a:spcPts val="2000"/>
                        </a:lnSpc>
                        <a:buFont typeface="Arial" panose="020B0604020202020204" pitchFamily="34" charset="0"/>
                        <a:buChar char="‒"/>
                      </a:pPr>
                      <a:r>
                        <a:rPr lang="en-US" sz="1400" dirty="0"/>
                        <a:t>Proof of Receipt (POR)</a:t>
                      </a:r>
                    </a:p>
                    <a:p>
                      <a:pPr marL="994410" lvl="2" indent="-285750" algn="l">
                        <a:lnSpc>
                          <a:spcPts val="2000"/>
                        </a:lnSpc>
                        <a:buFont typeface="Arial" panose="020B0604020202020204" pitchFamily="34" charset="0"/>
                        <a:buChar char="‒"/>
                      </a:pPr>
                      <a:r>
                        <a:rPr lang="en-US" sz="1400" dirty="0"/>
                        <a:t>On-Hand Acknowledgement (OHA)</a:t>
                      </a:r>
                    </a:p>
                    <a:p>
                      <a:pPr marL="651510" marR="0" lvl="1" indent="-285750" algn="l" defTabSz="685800" rtl="0" eaLnBrk="1" fontAlgn="auto" latinLnBrk="0" hangingPunct="1">
                        <a:lnSpc>
                          <a:spcPts val="2000"/>
                        </a:lnSpc>
                        <a:spcBef>
                          <a:spcPts val="0"/>
                        </a:spcBef>
                        <a:spcAft>
                          <a:spcPts val="0"/>
                        </a:spcAft>
                        <a:buClrTx/>
                        <a:buSzTx/>
                        <a:buFont typeface="Arial" panose="020B0604020202020204" pitchFamily="34" charset="0"/>
                        <a:buChar char="•"/>
                        <a:tabLst/>
                        <a:defRPr/>
                      </a:pPr>
                      <a:r>
                        <a:rPr lang="en-US" sz="1400" dirty="0"/>
                        <a:t>Supply Discrepancy Reports </a:t>
                      </a:r>
                    </a:p>
                  </a:txBody>
                  <a:tcPr anchor="ctr"/>
                </a:tc>
                <a:tc>
                  <a:txBody>
                    <a:bodyPr/>
                    <a:lstStyle/>
                    <a:p>
                      <a:pPr algn="l"/>
                      <a:r>
                        <a:rPr lang="en-US" sz="1400" dirty="0"/>
                        <a:t>Contract &amp; Data Standards Compliance</a:t>
                      </a:r>
                    </a:p>
                  </a:txBody>
                  <a:tcPr>
                    <a:lnR w="9525" cap="flat" cmpd="sng" algn="ctr">
                      <a:solidFill>
                        <a:schemeClr val="bg1"/>
                      </a:solidFill>
                      <a:prstDash val="solid"/>
                      <a:round/>
                      <a:headEnd type="none" w="med" len="med"/>
                      <a:tailEnd type="none" w="med" len="med"/>
                    </a:lnR>
                    <a:lnB w="9525" cap="flat" cmpd="sng" algn="ctr">
                      <a:noFill/>
                      <a:prstDash val="solid"/>
                      <a:round/>
                      <a:headEnd type="none" w="med" len="med"/>
                      <a:tailEnd type="none" w="med" len="med"/>
                    </a:lnB>
                  </a:tcPr>
                </a:tc>
                <a:extLst>
                  <a:ext uri="{0D108BD9-81ED-4DB2-BD59-A6C34878D82A}">
                    <a16:rowId xmlns:a16="http://schemas.microsoft.com/office/drawing/2014/main" val="832995073"/>
                  </a:ext>
                </a:extLst>
              </a:tr>
              <a:tr h="521402">
                <a:tc>
                  <a:txBody>
                    <a:bodyPr/>
                    <a:lstStyle/>
                    <a:p>
                      <a:pPr algn="l"/>
                      <a:endParaRPr lang="en-US" dirty="0"/>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pPr algn="l"/>
                      <a:r>
                        <a:rPr lang="en-US" sz="1400" b="1" dirty="0"/>
                        <a:t>Issue (ISS)</a:t>
                      </a:r>
                    </a:p>
                  </a:txBody>
                  <a:tcPr anchor="ctr"/>
                </a:tc>
                <a:tc vMerge="1">
                  <a:txBody>
                    <a:bodyPr/>
                    <a:lstStyle/>
                    <a:p>
                      <a:pPr marL="628650" lvl="1" indent="-285750" algn="l">
                        <a:lnSpc>
                          <a:spcPts val="2000"/>
                        </a:lnSpc>
                        <a:buFont typeface="Arial" panose="020B0604020202020204" pitchFamily="34" charset="0"/>
                        <a:buChar char="•"/>
                      </a:pPr>
                      <a:r>
                        <a:rPr lang="en-US" sz="1400" dirty="0"/>
                        <a:t>Receipt</a:t>
                      </a:r>
                    </a:p>
                    <a:p>
                      <a:pPr marL="628650" lvl="1" indent="-285750" algn="l">
                        <a:lnSpc>
                          <a:spcPts val="2000"/>
                        </a:lnSpc>
                        <a:buFont typeface="Arial" panose="020B0604020202020204" pitchFamily="34" charset="0"/>
                        <a:buChar char="•"/>
                      </a:pPr>
                      <a:r>
                        <a:rPr lang="en-US" sz="1400" dirty="0" err="1"/>
                        <a:t>eRMS</a:t>
                      </a:r>
                      <a:r>
                        <a:rPr lang="en-US" sz="1400" dirty="0"/>
                        <a:t>/NITA Access [every seven (7) days]</a:t>
                      </a:r>
                    </a:p>
                    <a:p>
                      <a:pPr marL="994410" lvl="2" indent="-285750" algn="l">
                        <a:lnSpc>
                          <a:spcPts val="2000"/>
                        </a:lnSpc>
                        <a:buFont typeface="Arial" panose="020B0604020202020204" pitchFamily="34" charset="0"/>
                        <a:buChar char="‒"/>
                      </a:pPr>
                      <a:r>
                        <a:rPr lang="en-US" sz="1400" dirty="0"/>
                        <a:t>Proof of Shipment (POS)</a:t>
                      </a:r>
                    </a:p>
                    <a:p>
                      <a:pPr marL="994410" lvl="2" indent="-285750" algn="l">
                        <a:lnSpc>
                          <a:spcPts val="2000"/>
                        </a:lnSpc>
                        <a:buFont typeface="Arial" panose="020B0604020202020204" pitchFamily="34" charset="0"/>
                        <a:buChar char="‒"/>
                      </a:pPr>
                      <a:r>
                        <a:rPr lang="en-US" sz="1400" dirty="0"/>
                        <a:t>Proof of Receipt (POR)</a:t>
                      </a:r>
                    </a:p>
                    <a:p>
                      <a:pPr marL="994410" lvl="2" indent="-285750" algn="l">
                        <a:lnSpc>
                          <a:spcPts val="2000"/>
                        </a:lnSpc>
                        <a:buFont typeface="Arial" panose="020B0604020202020204" pitchFamily="34" charset="0"/>
                        <a:buChar char="‒"/>
                      </a:pPr>
                      <a:r>
                        <a:rPr lang="en-US" sz="1400" dirty="0"/>
                        <a:t>On-Hand Acknowledgement (OHA)</a:t>
                      </a:r>
                    </a:p>
                    <a:p>
                      <a:pPr marL="651510" marR="0" lvl="1" indent="-285750" algn="l" defTabSz="685800" rtl="0" eaLnBrk="1" fontAlgn="auto" latinLnBrk="0" hangingPunct="1">
                        <a:lnSpc>
                          <a:spcPts val="2000"/>
                        </a:lnSpc>
                        <a:spcBef>
                          <a:spcPts val="0"/>
                        </a:spcBef>
                        <a:spcAft>
                          <a:spcPts val="0"/>
                        </a:spcAft>
                        <a:buClrTx/>
                        <a:buSzTx/>
                        <a:buFont typeface="Arial" panose="020B0604020202020204" pitchFamily="34" charset="0"/>
                        <a:buChar char="•"/>
                        <a:tabLst/>
                        <a:defRPr/>
                      </a:pPr>
                      <a:r>
                        <a:rPr lang="en-US" sz="1400" dirty="0"/>
                        <a:t>Supply Discrepancy Reports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2DEEF"/>
                    </a:solidFill>
                  </a:tcPr>
                </a:tc>
                <a:tc>
                  <a:txBody>
                    <a:bodyPr/>
                    <a:lstStyle/>
                    <a:p>
                      <a:pPr algn="l"/>
                      <a:endParaRPr lang="en-US" sz="14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D2DEEF"/>
                    </a:solidFill>
                  </a:tcPr>
                </a:tc>
                <a:extLst>
                  <a:ext uri="{0D108BD9-81ED-4DB2-BD59-A6C34878D82A}">
                    <a16:rowId xmlns:a16="http://schemas.microsoft.com/office/drawing/2014/main" val="2218357379"/>
                  </a:ext>
                </a:extLst>
              </a:tr>
              <a:tr h="521402">
                <a:tc>
                  <a:txBody>
                    <a:bodyPr/>
                    <a:lstStyle/>
                    <a:p>
                      <a:endParaRPr lang="en-US" dirty="0"/>
                    </a:p>
                  </a:txBody>
                  <a:tcP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pPr algn="l"/>
                      <a:endParaRPr lang="en-US" dirty="0"/>
                    </a:p>
                  </a:txBody>
                  <a:tcPr anchor="ctr"/>
                </a:tc>
                <a:tc vMerge="1">
                  <a:txBody>
                    <a:bodyPr/>
                    <a:lstStyle/>
                    <a:p>
                      <a:pPr algn="l"/>
                      <a:r>
                        <a:rPr lang="en-US" dirty="0"/>
                        <a:t>eRMS/NITA Access [every seven (7) days]</a:t>
                      </a:r>
                    </a:p>
                    <a:p>
                      <a:pPr marL="628650" lvl="1" indent="-285750" algn="l">
                        <a:buFont typeface="Arial" panose="020B0604020202020204" pitchFamily="34" charset="0"/>
                        <a:buChar char="•"/>
                      </a:pPr>
                      <a:r>
                        <a:rPr lang="en-US" dirty="0"/>
                        <a:t>Proof of Shipment (POS)</a:t>
                      </a:r>
                    </a:p>
                    <a:p>
                      <a:pPr marL="628650" lvl="1" indent="-285750" algn="l">
                        <a:buFont typeface="Arial" panose="020B0604020202020204" pitchFamily="34" charset="0"/>
                        <a:buChar char="•"/>
                      </a:pPr>
                      <a:r>
                        <a:rPr lang="en-US" dirty="0"/>
                        <a:t>Proof of Receipt (POR)</a:t>
                      </a:r>
                    </a:p>
                    <a:p>
                      <a:pPr marL="628650" lvl="1" indent="-285750" algn="l">
                        <a:buFont typeface="Arial" panose="020B0604020202020204" pitchFamily="34" charset="0"/>
                        <a:buChar char="•"/>
                      </a:pPr>
                      <a:r>
                        <a:rPr lang="en-US" dirty="0"/>
                        <a:t>On-Hand Acknowledgement (OHA)</a:t>
                      </a:r>
                    </a:p>
                  </a:txBody>
                  <a:tcPr anchor="ctr">
                    <a:solidFill>
                      <a:srgbClr val="EAEFF7"/>
                    </a:solidFill>
                  </a:tcPr>
                </a:tc>
                <a:tc>
                  <a:txBody>
                    <a:bodyPr/>
                    <a:lstStyle/>
                    <a:p>
                      <a:pPr algn="l"/>
                      <a:endParaRPr lang="en-US" sz="14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D2DEEF"/>
                    </a:solidFill>
                  </a:tcPr>
                </a:tc>
                <a:extLst>
                  <a:ext uri="{0D108BD9-81ED-4DB2-BD59-A6C34878D82A}">
                    <a16:rowId xmlns:a16="http://schemas.microsoft.com/office/drawing/2014/main" val="1022810022"/>
                  </a:ext>
                </a:extLst>
              </a:tr>
              <a:tr h="280295">
                <a:tc>
                  <a:txBody>
                    <a:bodyPr/>
                    <a:lstStyle/>
                    <a:p>
                      <a:endParaRPr lang="en-US" dirty="0"/>
                    </a:p>
                  </a:txBody>
                  <a:tcP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pPr algn="l"/>
                      <a:endParaRPr lang="en-US" dirty="0"/>
                    </a:p>
                  </a:txBody>
                  <a:tcPr anchor="ctr"/>
                </a:tc>
                <a:tc vMerge="1">
                  <a:txBody>
                    <a:bodyPr/>
                    <a:lstStyle/>
                    <a:p>
                      <a:pPr lvl="1" algn="l"/>
                      <a:r>
                        <a:rPr lang="en-US" dirty="0"/>
                        <a:t>Proof of Shipment (POS)</a:t>
                      </a:r>
                    </a:p>
                    <a:p>
                      <a:pPr lvl="1" algn="l"/>
                      <a:r>
                        <a:rPr lang="en-US" dirty="0"/>
                        <a:t>Proof of Receipt (POR)</a:t>
                      </a:r>
                    </a:p>
                    <a:p>
                      <a:pPr lvl="1" algn="l"/>
                      <a:r>
                        <a:rPr lang="en-US" dirty="0"/>
                        <a:t>On-Hand Acknowledgement (OHA)</a:t>
                      </a:r>
                    </a:p>
                  </a:txBody>
                  <a:tcPr anchor="ctr"/>
                </a:tc>
                <a:tc>
                  <a:txBody>
                    <a:bodyPr/>
                    <a:lstStyle/>
                    <a:p>
                      <a:pPr algn="l"/>
                      <a:endParaRPr lang="en-US" sz="14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935032776"/>
                  </a:ext>
                </a:extLst>
              </a:tr>
              <a:tr h="521402">
                <a:tc>
                  <a:txBody>
                    <a:bodyPr/>
                    <a:lstStyle/>
                    <a:p>
                      <a:pPr algn="l"/>
                      <a:endParaRPr lang="en-US" dirty="0"/>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b="1" dirty="0">
                          <a:solidFill>
                            <a:srgbClr val="002060"/>
                          </a:solidFill>
                        </a:rPr>
                        <a:t>Materiel-In-Repair (MIR)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FF7"/>
                    </a:solidFill>
                  </a:tcPr>
                </a:tc>
                <a:tc>
                  <a:txBody>
                    <a:bodyPr/>
                    <a:lstStyle/>
                    <a:p>
                      <a:pPr marL="182880" indent="-182880" algn="l">
                        <a:buFont typeface="Wingdings" panose="05000000000000000000" pitchFamily="2" charset="2"/>
                        <a:buChar char="§"/>
                      </a:pPr>
                      <a:r>
                        <a:rPr lang="en-US" sz="1400" dirty="0"/>
                        <a:t>Record Materiel Condition Codes</a:t>
                      </a:r>
                    </a:p>
                    <a:p>
                      <a:pPr marL="182880" indent="-182880" algn="l">
                        <a:buFont typeface="Wingdings" panose="05000000000000000000" pitchFamily="2" charset="2"/>
                        <a:buChar char="§"/>
                      </a:pPr>
                      <a:r>
                        <a:rPr lang="en-US" sz="1400" dirty="0"/>
                        <a:t>Update CAV/RP </a:t>
                      </a:r>
                      <a:r>
                        <a:rPr lang="en-US" sz="1400"/>
                        <a:t>within 7 </a:t>
                      </a:r>
                      <a:r>
                        <a:rPr lang="en-US" sz="1400" dirty="0"/>
                        <a:t>BDs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rgbClr val="EAEFF7"/>
                    </a:solidFill>
                  </a:tcPr>
                </a:tc>
                <a:tc>
                  <a:txBody>
                    <a:bodyPr/>
                    <a:lstStyle/>
                    <a:p>
                      <a:pPr algn="l"/>
                      <a:endParaRPr lang="en-US" sz="14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988738405"/>
                  </a:ext>
                </a:extLst>
              </a:tr>
              <a:tr h="521402">
                <a:tc>
                  <a:txBody>
                    <a:bodyPr/>
                    <a:lstStyle/>
                    <a:p>
                      <a:pPr algn="l"/>
                      <a:endParaRPr lang="en-US" dirty="0"/>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b="1" dirty="0">
                          <a:solidFill>
                            <a:srgbClr val="002060"/>
                          </a:solidFill>
                        </a:rPr>
                        <a:t>Disposal (DIS)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2DEEF"/>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Specific disposition instructions for disposal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2DEEF"/>
                    </a:solidFill>
                  </a:tcPr>
                </a:tc>
                <a:tc>
                  <a:txBody>
                    <a:bodyPr/>
                    <a:lstStyle/>
                    <a:p>
                      <a:pPr algn="l"/>
                      <a:endParaRPr lang="en-US" sz="14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718978896"/>
                  </a:ext>
                </a:extLst>
              </a:tr>
              <a:tr h="521402">
                <a:tc>
                  <a:txBody>
                    <a:bodyPr/>
                    <a:lstStyle/>
                    <a:p>
                      <a:pPr algn="l"/>
                      <a:endParaRPr lang="en-US" dirty="0"/>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rgbClr val="002060"/>
                          </a:solidFill>
                        </a:rPr>
                        <a:t>Physical Inventory (PI)</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FF7"/>
                    </a:solidFill>
                  </a:tcPr>
                </a:tc>
                <a:tc>
                  <a:txBody>
                    <a:bodyPr/>
                    <a:lstStyle/>
                    <a:p>
                      <a:pPr marL="182880" lvl="0" indent="-182880" algn="l">
                        <a:buFont typeface="Wingdings" panose="05000000000000000000" pitchFamily="2" charset="2"/>
                        <a:buChar char="§"/>
                      </a:pPr>
                      <a:r>
                        <a:rPr lang="en-US" sz="1400" dirty="0"/>
                        <a:t>Achieve 99% Inventory Validity</a:t>
                      </a:r>
                    </a:p>
                    <a:p>
                      <a:pPr marL="182880" lvl="0" indent="-182880" algn="l">
                        <a:buFont typeface="Wingdings" panose="05000000000000000000" pitchFamily="2" charset="2"/>
                        <a:buChar char="§"/>
                      </a:pPr>
                      <a:r>
                        <a:rPr lang="en-US" sz="1400" dirty="0"/>
                        <a:t>Monthly Reporting of Inventory</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FF7"/>
                    </a:solidFill>
                  </a:tcPr>
                </a:tc>
                <a:tc>
                  <a:txBody>
                    <a:bodyPr/>
                    <a:lstStyle/>
                    <a:p>
                      <a:pPr algn="l"/>
                      <a:r>
                        <a:rPr lang="en-US" sz="1400" dirty="0"/>
                        <a:t> Asset Accountability</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2343149403"/>
                  </a:ext>
                </a:extLst>
              </a:tr>
            </a:tbl>
          </a:graphicData>
        </a:graphic>
      </p:graphicFrame>
      <p:sp>
        <p:nvSpPr>
          <p:cNvPr id="7" name="Four Phase Campaign Plan Bumper Sticker">
            <a:extLst>
              <a:ext uri="{FF2B5EF4-FFF2-40B4-BE49-F238E27FC236}">
                <a16:creationId xmlns:a16="http://schemas.microsoft.com/office/drawing/2014/main" id="{CAB17AC8-D98D-3875-BC10-3030E6759EED}"/>
              </a:ext>
            </a:extLst>
          </p:cNvPr>
          <p:cNvSpPr/>
          <p:nvPr/>
        </p:nvSpPr>
        <p:spPr>
          <a:xfrm>
            <a:off x="581118" y="6134188"/>
            <a:ext cx="8997540" cy="338554"/>
          </a:xfrm>
          <a:prstGeom prst="rect">
            <a:avLst/>
          </a:prstGeom>
          <a:solidFill>
            <a:srgbClr val="00206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Arial"/>
                <a:ea typeface="+mn-ea"/>
                <a:cs typeface="+mn-cs"/>
              </a:rPr>
              <a:t>SECDEF Memo – Expectations on Accelerating DoD Financial Statement Audits; Oct 2023</a:t>
            </a:r>
          </a:p>
        </p:txBody>
      </p:sp>
      <p:grpSp>
        <p:nvGrpSpPr>
          <p:cNvPr id="35" name="Group 34">
            <a:extLst>
              <a:ext uri="{FF2B5EF4-FFF2-40B4-BE49-F238E27FC236}">
                <a16:creationId xmlns:a16="http://schemas.microsoft.com/office/drawing/2014/main" id="{5E44B096-1C65-6FEE-ED8A-6EBE63BF894D}"/>
              </a:ext>
            </a:extLst>
          </p:cNvPr>
          <p:cNvGrpSpPr/>
          <p:nvPr/>
        </p:nvGrpSpPr>
        <p:grpSpPr>
          <a:xfrm>
            <a:off x="64496" y="2030314"/>
            <a:ext cx="379649" cy="363409"/>
            <a:chOff x="-3340326" y="1412076"/>
            <a:chExt cx="640669" cy="613264"/>
          </a:xfrm>
        </p:grpSpPr>
        <p:sp>
          <p:nvSpPr>
            <p:cNvPr id="33" name="Rectangle 32">
              <a:extLst>
                <a:ext uri="{FF2B5EF4-FFF2-40B4-BE49-F238E27FC236}">
                  <a16:creationId xmlns:a16="http://schemas.microsoft.com/office/drawing/2014/main" id="{3FAD0311-E7E0-EE4F-18D3-188A43AADDB9}"/>
                </a:ext>
              </a:extLst>
            </p:cNvPr>
            <p:cNvSpPr/>
            <p:nvPr/>
          </p:nvSpPr>
          <p:spPr>
            <a:xfrm>
              <a:off x="-3340326" y="1437206"/>
              <a:ext cx="640669" cy="588134"/>
            </a:xfrm>
            <a:prstGeom prst="rect">
              <a:avLst/>
            </a:prstGeom>
            <a:solidFill>
              <a:srgbClr val="002060"/>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4" name="Graphic 26" descr="Box trolley with solid fill">
              <a:extLst>
                <a:ext uri="{FF2B5EF4-FFF2-40B4-BE49-F238E27FC236}">
                  <a16:creationId xmlns:a16="http://schemas.microsoft.com/office/drawing/2014/main" id="{FEAA2533-BEA6-8672-8AC0-E6DD287D91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0750" y="1412076"/>
              <a:ext cx="591315" cy="578561"/>
            </a:xfrm>
            <a:prstGeom prst="rect">
              <a:avLst/>
            </a:prstGeom>
          </p:spPr>
        </p:pic>
      </p:grpSp>
      <p:grpSp>
        <p:nvGrpSpPr>
          <p:cNvPr id="12" name="Group 11">
            <a:extLst>
              <a:ext uri="{FF2B5EF4-FFF2-40B4-BE49-F238E27FC236}">
                <a16:creationId xmlns:a16="http://schemas.microsoft.com/office/drawing/2014/main" id="{E393F44C-2104-5AB9-D4E1-07480EE5BE5A}"/>
              </a:ext>
            </a:extLst>
          </p:cNvPr>
          <p:cNvGrpSpPr/>
          <p:nvPr/>
        </p:nvGrpSpPr>
        <p:grpSpPr>
          <a:xfrm>
            <a:off x="23421" y="5463580"/>
            <a:ext cx="446786" cy="446494"/>
            <a:chOff x="716260" y="5473081"/>
            <a:chExt cx="608214" cy="607817"/>
          </a:xfrm>
        </p:grpSpPr>
        <p:sp>
          <p:nvSpPr>
            <p:cNvPr id="37" name="Rectangle 36">
              <a:extLst>
                <a:ext uri="{FF2B5EF4-FFF2-40B4-BE49-F238E27FC236}">
                  <a16:creationId xmlns:a16="http://schemas.microsoft.com/office/drawing/2014/main" id="{49A82D8D-1295-48DD-0922-B70375DEA3A8}"/>
                </a:ext>
              </a:extLst>
            </p:cNvPr>
            <p:cNvSpPr/>
            <p:nvPr/>
          </p:nvSpPr>
          <p:spPr>
            <a:xfrm>
              <a:off x="760761" y="5545032"/>
              <a:ext cx="519960" cy="477323"/>
            </a:xfrm>
            <a:prstGeom prst="rect">
              <a:avLst/>
            </a:prstGeom>
            <a:solidFill>
              <a:srgbClr val="002060"/>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9" name="progress box" descr="Continuous Improvement with solid fill">
              <a:extLst>
                <a:ext uri="{FF2B5EF4-FFF2-40B4-BE49-F238E27FC236}">
                  <a16:creationId xmlns:a16="http://schemas.microsoft.com/office/drawing/2014/main" id="{633342A3-3FC0-47EF-2F7B-4DE9A2806F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260" y="5473081"/>
              <a:ext cx="608214" cy="607817"/>
            </a:xfrm>
            <a:prstGeom prst="rect">
              <a:avLst/>
            </a:prstGeom>
          </p:spPr>
        </p:pic>
      </p:grpSp>
      <p:grpSp>
        <p:nvGrpSpPr>
          <p:cNvPr id="9" name="Group 8">
            <a:extLst>
              <a:ext uri="{FF2B5EF4-FFF2-40B4-BE49-F238E27FC236}">
                <a16:creationId xmlns:a16="http://schemas.microsoft.com/office/drawing/2014/main" id="{40E6809E-171E-5079-E737-7DD94296C035}"/>
              </a:ext>
            </a:extLst>
          </p:cNvPr>
          <p:cNvGrpSpPr/>
          <p:nvPr/>
        </p:nvGrpSpPr>
        <p:grpSpPr>
          <a:xfrm>
            <a:off x="56854" y="4531164"/>
            <a:ext cx="379649" cy="348518"/>
            <a:chOff x="634637" y="3866080"/>
            <a:chExt cx="519960" cy="477323"/>
          </a:xfrm>
        </p:grpSpPr>
        <p:sp>
          <p:nvSpPr>
            <p:cNvPr id="46" name="Rectangle 45">
              <a:extLst>
                <a:ext uri="{FF2B5EF4-FFF2-40B4-BE49-F238E27FC236}">
                  <a16:creationId xmlns:a16="http://schemas.microsoft.com/office/drawing/2014/main" id="{D253760B-9243-1390-7FAE-125AD1953185}"/>
                </a:ext>
              </a:extLst>
            </p:cNvPr>
            <p:cNvSpPr/>
            <p:nvPr/>
          </p:nvSpPr>
          <p:spPr>
            <a:xfrm>
              <a:off x="634637" y="3866080"/>
              <a:ext cx="519960" cy="477323"/>
            </a:xfrm>
            <a:prstGeom prst="rect">
              <a:avLst/>
            </a:prstGeom>
            <a:solidFill>
              <a:srgbClr val="002060"/>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4" name="wrench" descr="Tools with solid fill">
              <a:extLst>
                <a:ext uri="{FF2B5EF4-FFF2-40B4-BE49-F238E27FC236}">
                  <a16:creationId xmlns:a16="http://schemas.microsoft.com/office/drawing/2014/main" id="{6AA6EC15-3B73-5FD6-E78F-DC7D8444B2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94475" y="3896897"/>
              <a:ext cx="401533" cy="401534"/>
            </a:xfrm>
            <a:prstGeom prst="rect">
              <a:avLst/>
            </a:prstGeom>
          </p:spPr>
        </p:pic>
      </p:grpSp>
      <p:grpSp>
        <p:nvGrpSpPr>
          <p:cNvPr id="13" name="Group 12">
            <a:extLst>
              <a:ext uri="{FF2B5EF4-FFF2-40B4-BE49-F238E27FC236}">
                <a16:creationId xmlns:a16="http://schemas.microsoft.com/office/drawing/2014/main" id="{550B9AE4-622A-B882-54C2-4B9F4D7CD986}"/>
              </a:ext>
            </a:extLst>
          </p:cNvPr>
          <p:cNvGrpSpPr/>
          <p:nvPr/>
        </p:nvGrpSpPr>
        <p:grpSpPr>
          <a:xfrm>
            <a:off x="64495" y="2408614"/>
            <a:ext cx="379649" cy="364381"/>
            <a:chOff x="781258" y="2316242"/>
            <a:chExt cx="473179" cy="454149"/>
          </a:xfrm>
        </p:grpSpPr>
        <p:sp>
          <p:nvSpPr>
            <p:cNvPr id="48" name="Rectangle 47">
              <a:extLst>
                <a:ext uri="{FF2B5EF4-FFF2-40B4-BE49-F238E27FC236}">
                  <a16:creationId xmlns:a16="http://schemas.microsoft.com/office/drawing/2014/main" id="{F13B877C-71FB-523E-1FE0-8FE4156DF8F5}"/>
                </a:ext>
              </a:extLst>
            </p:cNvPr>
            <p:cNvSpPr/>
            <p:nvPr/>
          </p:nvSpPr>
          <p:spPr>
            <a:xfrm>
              <a:off x="781258" y="2316242"/>
              <a:ext cx="473179" cy="454149"/>
            </a:xfrm>
            <a:prstGeom prst="rect">
              <a:avLst/>
            </a:prstGeom>
            <a:solidFill>
              <a:srgbClr val="002060"/>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Graphic 1" descr="Clipboard with solid fill">
              <a:extLst>
                <a:ext uri="{FF2B5EF4-FFF2-40B4-BE49-F238E27FC236}">
                  <a16:creationId xmlns:a16="http://schemas.microsoft.com/office/drawing/2014/main" id="{B316DBEA-7B02-817A-4413-05E2569B70A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18945" y="2331729"/>
              <a:ext cx="425968" cy="409324"/>
            </a:xfrm>
            <a:prstGeom prst="rect">
              <a:avLst/>
            </a:prstGeom>
          </p:spPr>
        </p:pic>
      </p:grpSp>
      <p:grpSp>
        <p:nvGrpSpPr>
          <p:cNvPr id="14" name="Group 13">
            <a:extLst>
              <a:ext uri="{FF2B5EF4-FFF2-40B4-BE49-F238E27FC236}">
                <a16:creationId xmlns:a16="http://schemas.microsoft.com/office/drawing/2014/main" id="{4B8407FC-6ED0-54EB-BFCD-85E48253F14B}"/>
              </a:ext>
            </a:extLst>
          </p:cNvPr>
          <p:cNvGrpSpPr/>
          <p:nvPr/>
        </p:nvGrpSpPr>
        <p:grpSpPr>
          <a:xfrm>
            <a:off x="58511" y="5087113"/>
            <a:ext cx="377992" cy="327176"/>
            <a:chOff x="780026" y="4499968"/>
            <a:chExt cx="484632" cy="419479"/>
          </a:xfrm>
        </p:grpSpPr>
        <p:sp>
          <p:nvSpPr>
            <p:cNvPr id="49" name="Rectangle 48">
              <a:extLst>
                <a:ext uri="{FF2B5EF4-FFF2-40B4-BE49-F238E27FC236}">
                  <a16:creationId xmlns:a16="http://schemas.microsoft.com/office/drawing/2014/main" id="{91E9B1E6-F704-4A96-83E7-5A633231F4BE}"/>
                </a:ext>
              </a:extLst>
            </p:cNvPr>
            <p:cNvSpPr/>
            <p:nvPr/>
          </p:nvSpPr>
          <p:spPr>
            <a:xfrm>
              <a:off x="780026" y="4499968"/>
              <a:ext cx="484632" cy="419479"/>
            </a:xfrm>
            <a:prstGeom prst="rect">
              <a:avLst/>
            </a:prstGeom>
            <a:solidFill>
              <a:srgbClr val="002060"/>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50" name="Graphic 1" descr="Garbage with solid fill">
              <a:extLst>
                <a:ext uri="{FF2B5EF4-FFF2-40B4-BE49-F238E27FC236}">
                  <a16:creationId xmlns:a16="http://schemas.microsoft.com/office/drawing/2014/main" id="{AF0F2AF5-E828-A0E8-F5D6-195B6B88AF3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10938" y="4511492"/>
              <a:ext cx="424686" cy="396122"/>
            </a:xfrm>
            <a:prstGeom prst="rect">
              <a:avLst/>
            </a:prstGeom>
          </p:spPr>
        </p:pic>
      </p:grpSp>
      <p:sp>
        <p:nvSpPr>
          <p:cNvPr id="3" name="Right Brace 2">
            <a:extLst>
              <a:ext uri="{FF2B5EF4-FFF2-40B4-BE49-F238E27FC236}">
                <a16:creationId xmlns:a16="http://schemas.microsoft.com/office/drawing/2014/main" id="{3006DF8C-16D6-3C6F-2E18-DF4AE2DAFF1A}"/>
              </a:ext>
            </a:extLst>
          </p:cNvPr>
          <p:cNvSpPr/>
          <p:nvPr/>
        </p:nvSpPr>
        <p:spPr>
          <a:xfrm>
            <a:off x="9949342" y="2122414"/>
            <a:ext cx="285225" cy="41770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TextBox 3">
            <a:extLst>
              <a:ext uri="{FF2B5EF4-FFF2-40B4-BE49-F238E27FC236}">
                <a16:creationId xmlns:a16="http://schemas.microsoft.com/office/drawing/2014/main" id="{12D66F47-79D3-75C9-9C0B-16E80666ABCE}"/>
              </a:ext>
            </a:extLst>
          </p:cNvPr>
          <p:cNvSpPr txBox="1"/>
          <p:nvPr/>
        </p:nvSpPr>
        <p:spPr>
          <a:xfrm>
            <a:off x="10385568" y="2382136"/>
            <a:ext cx="178301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a:ea typeface="+mn-ea"/>
                <a:cs typeface="+mn-cs"/>
              </a:rPr>
              <a:t>DCMA Guidebook provides detailed government contract property administration requirements … good alignment with NAVSUP      CAV-SOW</a:t>
            </a:r>
          </a:p>
        </p:txBody>
      </p:sp>
      <p:sp>
        <p:nvSpPr>
          <p:cNvPr id="5" name="page number">
            <a:extLst>
              <a:ext uri="{FF2B5EF4-FFF2-40B4-BE49-F238E27FC236}">
                <a16:creationId xmlns:a16="http://schemas.microsoft.com/office/drawing/2014/main" id="{71FEE670-52BB-FC42-9E85-CE9D735926DD}"/>
              </a:ext>
            </a:extLst>
          </p:cNvPr>
          <p:cNvSpPr txBox="1"/>
          <p:nvPr/>
        </p:nvSpPr>
        <p:spPr>
          <a:xfrm>
            <a:off x="11702641" y="6258187"/>
            <a:ext cx="3422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 16</a:t>
            </a:r>
          </a:p>
        </p:txBody>
      </p:sp>
    </p:spTree>
    <p:extLst>
      <p:ext uri="{BB962C8B-B14F-4D97-AF65-F5344CB8AC3E}">
        <p14:creationId xmlns:p14="http://schemas.microsoft.com/office/powerpoint/2010/main" val="9939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0DFA84-99CD-7FC4-8151-158CD678F40E}"/>
              </a:ext>
            </a:extLst>
          </p:cNvPr>
          <p:cNvSpPr>
            <a:spLocks noGrp="1"/>
          </p:cNvSpPr>
          <p:nvPr>
            <p:ph idx="10"/>
          </p:nvPr>
        </p:nvSpPr>
        <p:spPr/>
        <p:txBody>
          <a:bodyPr/>
          <a:lstStyle/>
          <a:p>
            <a:endParaRPr lang="en-US"/>
          </a:p>
        </p:txBody>
      </p:sp>
      <p:pic>
        <p:nvPicPr>
          <p:cNvPr id="6" name="Picture 5">
            <a:extLst>
              <a:ext uri="{FF2B5EF4-FFF2-40B4-BE49-F238E27FC236}">
                <a16:creationId xmlns:a16="http://schemas.microsoft.com/office/drawing/2014/main" id="{E8A96EE5-2B22-D672-20C4-68371797EBFD}"/>
              </a:ext>
            </a:extLst>
          </p:cNvPr>
          <p:cNvPicPr>
            <a:picLocks noChangeAspect="1"/>
          </p:cNvPicPr>
          <p:nvPr/>
        </p:nvPicPr>
        <p:blipFill>
          <a:blip r:embed="rId2"/>
          <a:stretch>
            <a:fillRect/>
          </a:stretch>
        </p:blipFill>
        <p:spPr>
          <a:xfrm>
            <a:off x="3988995" y="1239321"/>
            <a:ext cx="4214009" cy="5618679"/>
          </a:xfrm>
          <a:prstGeom prst="rect">
            <a:avLst/>
          </a:prstGeom>
        </p:spPr>
      </p:pic>
      <p:sp>
        <p:nvSpPr>
          <p:cNvPr id="7" name="Title 1">
            <a:extLst>
              <a:ext uri="{FF2B5EF4-FFF2-40B4-BE49-F238E27FC236}">
                <a16:creationId xmlns:a16="http://schemas.microsoft.com/office/drawing/2014/main" id="{5C88AF68-799E-46B1-A677-347C7644A01C}"/>
              </a:ext>
            </a:extLst>
          </p:cNvPr>
          <p:cNvSpPr>
            <a:spLocks noGrp="1"/>
          </p:cNvSpPr>
          <p:nvPr>
            <p:ph type="title"/>
          </p:nvPr>
        </p:nvSpPr>
        <p:spPr>
          <a:xfrm>
            <a:off x="2892307" y="752938"/>
            <a:ext cx="7893595" cy="738206"/>
          </a:xfrm>
        </p:spPr>
        <p:txBody>
          <a:bodyPr/>
          <a:lstStyle/>
          <a:p>
            <a:pPr>
              <a:lnSpc>
                <a:spcPts val="2600"/>
              </a:lnSpc>
            </a:pPr>
            <a:r>
              <a:rPr lang="en-US" sz="2400" dirty="0"/>
              <a:t>Communication Flow</a:t>
            </a:r>
            <a:endParaRPr lang="en-US" sz="2000" dirty="0"/>
          </a:p>
        </p:txBody>
      </p:sp>
    </p:spTree>
    <p:extLst>
      <p:ext uri="{BB962C8B-B14F-4D97-AF65-F5344CB8AC3E}">
        <p14:creationId xmlns:p14="http://schemas.microsoft.com/office/powerpoint/2010/main" val="388520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3545937"/>
            <a:ext cx="12192000" cy="842071"/>
          </a:xfrm>
        </p:spPr>
        <p:txBody>
          <a:bodyPr/>
          <a:lstStyle/>
          <a:p>
            <a:pPr marL="0" indent="0" algn="ctr">
              <a:buNone/>
            </a:pPr>
            <a:r>
              <a:rPr lang="en-US" sz="3400" b="1" dirty="0">
                <a:solidFill>
                  <a:srgbClr val="002060"/>
                </a:solidFill>
              </a:rPr>
              <a:t>Existence &amp; Completeness (E&amp;C) and Control Testing</a:t>
            </a:r>
          </a:p>
        </p:txBody>
      </p:sp>
      <p:sp>
        <p:nvSpPr>
          <p:cNvPr id="2" name="TextBox 1">
            <a:extLst>
              <a:ext uri="{FF2B5EF4-FFF2-40B4-BE49-F238E27FC236}">
                <a16:creationId xmlns:a16="http://schemas.microsoft.com/office/drawing/2014/main" id="{10D07EB7-D855-F3D1-541D-7B89E6965074}"/>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5992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9474-D961-3FD5-7AA2-DC30B73DAC52}"/>
              </a:ext>
            </a:extLst>
          </p:cNvPr>
          <p:cNvSpPr>
            <a:spLocks noGrp="1"/>
          </p:cNvSpPr>
          <p:nvPr>
            <p:ph type="title"/>
          </p:nvPr>
        </p:nvSpPr>
        <p:spPr>
          <a:xfrm>
            <a:off x="3050630" y="390525"/>
            <a:ext cx="7893595" cy="701450"/>
          </a:xfrm>
        </p:spPr>
        <p:txBody>
          <a:bodyPr/>
          <a:lstStyle/>
          <a:p>
            <a:r>
              <a:rPr lang="en-US" sz="2400" dirty="0"/>
              <a:t>Audit / Oversight Testing Expectations – </a:t>
            </a:r>
            <a:br>
              <a:rPr lang="en-US" sz="2400" dirty="0"/>
            </a:br>
            <a:r>
              <a:rPr lang="en-US" sz="2400" dirty="0"/>
              <a:t>E&amp;C Testing Timeline</a:t>
            </a:r>
          </a:p>
        </p:txBody>
      </p:sp>
      <p:grpSp>
        <p:nvGrpSpPr>
          <p:cNvPr id="8" name="Group 7">
            <a:extLst>
              <a:ext uri="{FF2B5EF4-FFF2-40B4-BE49-F238E27FC236}">
                <a16:creationId xmlns:a16="http://schemas.microsoft.com/office/drawing/2014/main" id="{608DE773-14AB-BC92-B721-2F3128B4A8DE}"/>
              </a:ext>
            </a:extLst>
          </p:cNvPr>
          <p:cNvGrpSpPr/>
          <p:nvPr/>
        </p:nvGrpSpPr>
        <p:grpSpPr>
          <a:xfrm>
            <a:off x="1000125" y="1685803"/>
            <a:ext cx="10540845" cy="4467348"/>
            <a:chOff x="132684" y="1219200"/>
            <a:chExt cx="12246252" cy="4726234"/>
          </a:xfrm>
        </p:grpSpPr>
        <p:sp>
          <p:nvSpPr>
            <p:cNvPr id="9" name="Freeform: Shape 8">
              <a:extLst>
                <a:ext uri="{FF2B5EF4-FFF2-40B4-BE49-F238E27FC236}">
                  <a16:creationId xmlns:a16="http://schemas.microsoft.com/office/drawing/2014/main" id="{7CE49C45-4D35-103C-6950-4DFBDC4ED6B6}"/>
                </a:ext>
              </a:extLst>
            </p:cNvPr>
            <p:cNvSpPr/>
            <p:nvPr/>
          </p:nvSpPr>
          <p:spPr>
            <a:xfrm>
              <a:off x="132684" y="1219200"/>
              <a:ext cx="1541754" cy="2673531"/>
            </a:xfrm>
            <a:custGeom>
              <a:avLst/>
              <a:gdLst>
                <a:gd name="connsiteX0" fmla="*/ 0 w 1289152"/>
                <a:gd name="connsiteY0" fmla="*/ 128915 h 5372100"/>
                <a:gd name="connsiteX1" fmla="*/ 128915 w 1289152"/>
                <a:gd name="connsiteY1" fmla="*/ 0 h 5372100"/>
                <a:gd name="connsiteX2" fmla="*/ 1160237 w 1289152"/>
                <a:gd name="connsiteY2" fmla="*/ 0 h 5372100"/>
                <a:gd name="connsiteX3" fmla="*/ 1289152 w 1289152"/>
                <a:gd name="connsiteY3" fmla="*/ 128915 h 5372100"/>
                <a:gd name="connsiteX4" fmla="*/ 1289152 w 1289152"/>
                <a:gd name="connsiteY4" fmla="*/ 5243185 h 5372100"/>
                <a:gd name="connsiteX5" fmla="*/ 1160237 w 1289152"/>
                <a:gd name="connsiteY5" fmla="*/ 5372100 h 5372100"/>
                <a:gd name="connsiteX6" fmla="*/ 128915 w 1289152"/>
                <a:gd name="connsiteY6" fmla="*/ 5372100 h 5372100"/>
                <a:gd name="connsiteX7" fmla="*/ 0 w 1289152"/>
                <a:gd name="connsiteY7" fmla="*/ 5243185 h 5372100"/>
                <a:gd name="connsiteX8" fmla="*/ 0 w 1289152"/>
                <a:gd name="connsiteY8" fmla="*/ 128915 h 53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5372100">
                  <a:moveTo>
                    <a:pt x="0" y="128915"/>
                  </a:moveTo>
                  <a:cubicBezTo>
                    <a:pt x="0" y="57717"/>
                    <a:pt x="57717" y="0"/>
                    <a:pt x="128915" y="0"/>
                  </a:cubicBezTo>
                  <a:lnTo>
                    <a:pt x="1160237" y="0"/>
                  </a:lnTo>
                  <a:cubicBezTo>
                    <a:pt x="1231435" y="0"/>
                    <a:pt x="1289152" y="57717"/>
                    <a:pt x="1289152" y="128915"/>
                  </a:cubicBezTo>
                  <a:lnTo>
                    <a:pt x="1289152" y="5243185"/>
                  </a:lnTo>
                  <a:cubicBezTo>
                    <a:pt x="1289152" y="5314383"/>
                    <a:pt x="1231435" y="5372100"/>
                    <a:pt x="1160237" y="5372100"/>
                  </a:cubicBezTo>
                  <a:lnTo>
                    <a:pt x="128915" y="5372100"/>
                  </a:lnTo>
                  <a:cubicBezTo>
                    <a:pt x="57717" y="5372100"/>
                    <a:pt x="0" y="5314383"/>
                    <a:pt x="0" y="5243185"/>
                  </a:cubicBezTo>
                  <a:lnTo>
                    <a:pt x="0" y="1289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836421" numCol="1" spcCol="1270" anchor="t" anchorCtr="0">
              <a:noAutofit/>
            </a:bodyPr>
            <a:lstStyle/>
            <a:p>
              <a:pPr defTabSz="533400">
                <a:lnSpc>
                  <a:spcPct val="90000"/>
                </a:lnSpc>
                <a:spcBef>
                  <a:spcPct val="0"/>
                </a:spcBef>
                <a:spcAft>
                  <a:spcPct val="35000"/>
                </a:spcAft>
              </a:pPr>
              <a:r>
                <a:rPr lang="en-US" sz="1200" dirty="0"/>
                <a:t>E&amp;C Schedule Development</a:t>
              </a:r>
            </a:p>
          </p:txBody>
        </p:sp>
        <p:sp>
          <p:nvSpPr>
            <p:cNvPr id="10" name="Freeform: Shape 9">
              <a:extLst>
                <a:ext uri="{FF2B5EF4-FFF2-40B4-BE49-F238E27FC236}">
                  <a16:creationId xmlns:a16="http://schemas.microsoft.com/office/drawing/2014/main" id="{621BB9EB-9896-76E5-3169-DA4FFC1AE1F9}"/>
                </a:ext>
              </a:extLst>
            </p:cNvPr>
            <p:cNvSpPr/>
            <p:nvPr/>
          </p:nvSpPr>
          <p:spPr>
            <a:xfrm>
              <a:off x="304800" y="1855402"/>
              <a:ext cx="1676338" cy="4090032"/>
            </a:xfrm>
            <a:custGeom>
              <a:avLst/>
              <a:gdLst>
                <a:gd name="connsiteX0" fmla="*/ 0 w 1289152"/>
                <a:gd name="connsiteY0" fmla="*/ 128915 h 1790700"/>
                <a:gd name="connsiteX1" fmla="*/ 128915 w 1289152"/>
                <a:gd name="connsiteY1" fmla="*/ 0 h 1790700"/>
                <a:gd name="connsiteX2" fmla="*/ 1160237 w 1289152"/>
                <a:gd name="connsiteY2" fmla="*/ 0 h 1790700"/>
                <a:gd name="connsiteX3" fmla="*/ 1289152 w 1289152"/>
                <a:gd name="connsiteY3" fmla="*/ 128915 h 1790700"/>
                <a:gd name="connsiteX4" fmla="*/ 1289152 w 1289152"/>
                <a:gd name="connsiteY4" fmla="*/ 1661785 h 1790700"/>
                <a:gd name="connsiteX5" fmla="*/ 1160237 w 1289152"/>
                <a:gd name="connsiteY5" fmla="*/ 1790700 h 1790700"/>
                <a:gd name="connsiteX6" fmla="*/ 128915 w 1289152"/>
                <a:gd name="connsiteY6" fmla="*/ 1790700 h 1790700"/>
                <a:gd name="connsiteX7" fmla="*/ 0 w 1289152"/>
                <a:gd name="connsiteY7" fmla="*/ 1661785 h 1790700"/>
                <a:gd name="connsiteX8" fmla="*/ 0 w 1289152"/>
                <a:gd name="connsiteY8" fmla="*/ 12891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1790700">
                  <a:moveTo>
                    <a:pt x="0" y="128915"/>
                  </a:moveTo>
                  <a:cubicBezTo>
                    <a:pt x="0" y="57717"/>
                    <a:pt x="57717" y="0"/>
                    <a:pt x="128915" y="0"/>
                  </a:cubicBezTo>
                  <a:lnTo>
                    <a:pt x="1160237" y="0"/>
                  </a:lnTo>
                  <a:cubicBezTo>
                    <a:pt x="1231435" y="0"/>
                    <a:pt x="1289152" y="57717"/>
                    <a:pt x="1289152" y="128915"/>
                  </a:cubicBezTo>
                  <a:lnTo>
                    <a:pt x="1289152" y="1661785"/>
                  </a:lnTo>
                  <a:cubicBezTo>
                    <a:pt x="1289152" y="1732983"/>
                    <a:pt x="1231435" y="1790700"/>
                    <a:pt x="1160237" y="1790700"/>
                  </a:cubicBezTo>
                  <a:lnTo>
                    <a:pt x="128915" y="1790700"/>
                  </a:lnTo>
                  <a:cubicBezTo>
                    <a:pt x="57717" y="1790700"/>
                    <a:pt x="0" y="1732983"/>
                    <a:pt x="0" y="1661785"/>
                  </a:cubicBezTo>
                  <a:lnTo>
                    <a:pt x="0" y="12891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02" tIns="123102" rIns="123102" bIns="123102" numCol="1" spcCol="1270" anchor="t" anchorCtr="0">
              <a:noAutofit/>
            </a:bodyPr>
            <a:lstStyle/>
            <a:p>
              <a:pPr marL="114300" lvl="1" indent="-114300" defTabSz="533400">
                <a:lnSpc>
                  <a:spcPct val="90000"/>
                </a:lnSpc>
                <a:spcBef>
                  <a:spcPct val="0"/>
                </a:spcBef>
                <a:spcAft>
                  <a:spcPct val="15000"/>
                </a:spcAft>
                <a:buChar char="•"/>
              </a:pPr>
              <a:r>
                <a:rPr lang="en-US" sz="1200" dirty="0"/>
                <a:t>Plants to be tested are selected</a:t>
              </a:r>
            </a:p>
            <a:p>
              <a:pPr marL="114300" lvl="1" indent="-114300" defTabSz="533400">
                <a:lnSpc>
                  <a:spcPct val="90000"/>
                </a:lnSpc>
                <a:spcBef>
                  <a:spcPct val="0"/>
                </a:spcBef>
                <a:spcAft>
                  <a:spcPct val="15000"/>
                </a:spcAft>
                <a:buChar char="•"/>
              </a:pPr>
              <a:r>
                <a:rPr lang="en-US" sz="1200" dirty="0"/>
                <a:t>Proposed testing dates identified</a:t>
              </a:r>
            </a:p>
            <a:p>
              <a:pPr marL="114300" lvl="1" indent="-114300" defTabSz="533400">
                <a:lnSpc>
                  <a:spcPct val="90000"/>
                </a:lnSpc>
                <a:spcBef>
                  <a:spcPct val="0"/>
                </a:spcBef>
                <a:spcAft>
                  <a:spcPct val="15000"/>
                </a:spcAft>
                <a:buChar char="•"/>
              </a:pPr>
              <a:r>
                <a:rPr lang="en-US" sz="1200" dirty="0"/>
                <a:t>AUDIT ONLY – SUP 183 confirms Plant availability to support proposed Audit dates</a:t>
              </a:r>
            </a:p>
            <a:p>
              <a:pPr marL="114300" lvl="1" indent="-114300" defTabSz="533400">
                <a:lnSpc>
                  <a:spcPct val="90000"/>
                </a:lnSpc>
                <a:spcBef>
                  <a:spcPct val="0"/>
                </a:spcBef>
                <a:spcAft>
                  <a:spcPct val="15000"/>
                </a:spcAft>
                <a:buChar char="•"/>
              </a:pPr>
              <a:endParaRPr lang="en-US" sz="1200" dirty="0"/>
            </a:p>
            <a:p>
              <a:pPr marL="114300" lvl="1" indent="-114300" defTabSz="533400">
                <a:lnSpc>
                  <a:spcPct val="90000"/>
                </a:lnSpc>
                <a:spcBef>
                  <a:spcPct val="0"/>
                </a:spcBef>
                <a:spcAft>
                  <a:spcPct val="15000"/>
                </a:spcAft>
                <a:buChar char="•"/>
              </a:pPr>
              <a:endParaRPr lang="en-US" sz="1200" dirty="0"/>
            </a:p>
          </p:txBody>
        </p:sp>
        <p:sp>
          <p:nvSpPr>
            <p:cNvPr id="11" name="Freeform: Shape 10">
              <a:extLst>
                <a:ext uri="{FF2B5EF4-FFF2-40B4-BE49-F238E27FC236}">
                  <a16:creationId xmlns:a16="http://schemas.microsoft.com/office/drawing/2014/main" id="{A934E576-F838-E78E-3129-4C59E0F7CD90}"/>
                </a:ext>
              </a:extLst>
            </p:cNvPr>
            <p:cNvSpPr/>
            <p:nvPr/>
          </p:nvSpPr>
          <p:spPr>
            <a:xfrm>
              <a:off x="1736665" y="1368946"/>
              <a:ext cx="414313" cy="320961"/>
            </a:xfrm>
            <a:custGeom>
              <a:avLst/>
              <a:gdLst>
                <a:gd name="connsiteX0" fmla="*/ 0 w 414313"/>
                <a:gd name="connsiteY0" fmla="*/ 64192 h 320961"/>
                <a:gd name="connsiteX1" fmla="*/ 253833 w 414313"/>
                <a:gd name="connsiteY1" fmla="*/ 64192 h 320961"/>
                <a:gd name="connsiteX2" fmla="*/ 253833 w 414313"/>
                <a:gd name="connsiteY2" fmla="*/ 0 h 320961"/>
                <a:gd name="connsiteX3" fmla="*/ 414313 w 414313"/>
                <a:gd name="connsiteY3" fmla="*/ 160481 h 320961"/>
                <a:gd name="connsiteX4" fmla="*/ 253833 w 414313"/>
                <a:gd name="connsiteY4" fmla="*/ 320961 h 320961"/>
                <a:gd name="connsiteX5" fmla="*/ 253833 w 414313"/>
                <a:gd name="connsiteY5" fmla="*/ 256769 h 320961"/>
                <a:gd name="connsiteX6" fmla="*/ 0 w 414313"/>
                <a:gd name="connsiteY6" fmla="*/ 256769 h 320961"/>
                <a:gd name="connsiteX7" fmla="*/ 0 w 414313"/>
                <a:gd name="connsiteY7" fmla="*/ 64192 h 32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313" h="320961">
                  <a:moveTo>
                    <a:pt x="0" y="64192"/>
                  </a:moveTo>
                  <a:lnTo>
                    <a:pt x="253833" y="64192"/>
                  </a:lnTo>
                  <a:lnTo>
                    <a:pt x="253833" y="0"/>
                  </a:lnTo>
                  <a:lnTo>
                    <a:pt x="414313" y="160481"/>
                  </a:lnTo>
                  <a:lnTo>
                    <a:pt x="253833" y="320961"/>
                  </a:lnTo>
                  <a:lnTo>
                    <a:pt x="253833" y="256769"/>
                  </a:lnTo>
                  <a:lnTo>
                    <a:pt x="0" y="256769"/>
                  </a:lnTo>
                  <a:lnTo>
                    <a:pt x="0" y="641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192" rIns="96288" bIns="64192" numCol="1" spcCol="1270" anchor="ctr" anchorCtr="0">
              <a:noAutofit/>
            </a:bodyPr>
            <a:lstStyle/>
            <a:p>
              <a:pPr algn="ctr" defTabSz="533400">
                <a:lnSpc>
                  <a:spcPct val="90000"/>
                </a:lnSpc>
                <a:spcBef>
                  <a:spcPct val="0"/>
                </a:spcBef>
                <a:spcAft>
                  <a:spcPct val="35000"/>
                </a:spcAft>
              </a:pPr>
              <a:endParaRPr lang="en-US" sz="1200" dirty="0"/>
            </a:p>
          </p:txBody>
        </p:sp>
        <p:sp>
          <p:nvSpPr>
            <p:cNvPr id="12" name="Freeform: Shape 11">
              <a:extLst>
                <a:ext uri="{FF2B5EF4-FFF2-40B4-BE49-F238E27FC236}">
                  <a16:creationId xmlns:a16="http://schemas.microsoft.com/office/drawing/2014/main" id="{673253D7-9B0C-3CB7-DB67-88092597041A}"/>
                </a:ext>
              </a:extLst>
            </p:cNvPr>
            <p:cNvSpPr/>
            <p:nvPr/>
          </p:nvSpPr>
          <p:spPr>
            <a:xfrm>
              <a:off x="2203561" y="1219200"/>
              <a:ext cx="1541754" cy="2673531"/>
            </a:xfrm>
            <a:custGeom>
              <a:avLst/>
              <a:gdLst>
                <a:gd name="connsiteX0" fmla="*/ 0 w 1289152"/>
                <a:gd name="connsiteY0" fmla="*/ 128915 h 5372100"/>
                <a:gd name="connsiteX1" fmla="*/ 128915 w 1289152"/>
                <a:gd name="connsiteY1" fmla="*/ 0 h 5372100"/>
                <a:gd name="connsiteX2" fmla="*/ 1160237 w 1289152"/>
                <a:gd name="connsiteY2" fmla="*/ 0 h 5372100"/>
                <a:gd name="connsiteX3" fmla="*/ 1289152 w 1289152"/>
                <a:gd name="connsiteY3" fmla="*/ 128915 h 5372100"/>
                <a:gd name="connsiteX4" fmla="*/ 1289152 w 1289152"/>
                <a:gd name="connsiteY4" fmla="*/ 5243185 h 5372100"/>
                <a:gd name="connsiteX5" fmla="*/ 1160237 w 1289152"/>
                <a:gd name="connsiteY5" fmla="*/ 5372100 h 5372100"/>
                <a:gd name="connsiteX6" fmla="*/ 128915 w 1289152"/>
                <a:gd name="connsiteY6" fmla="*/ 5372100 h 5372100"/>
                <a:gd name="connsiteX7" fmla="*/ 0 w 1289152"/>
                <a:gd name="connsiteY7" fmla="*/ 5243185 h 5372100"/>
                <a:gd name="connsiteX8" fmla="*/ 0 w 1289152"/>
                <a:gd name="connsiteY8" fmla="*/ 128915 h 53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5372100">
                  <a:moveTo>
                    <a:pt x="0" y="128915"/>
                  </a:moveTo>
                  <a:cubicBezTo>
                    <a:pt x="0" y="57717"/>
                    <a:pt x="57717" y="0"/>
                    <a:pt x="128915" y="0"/>
                  </a:cubicBezTo>
                  <a:lnTo>
                    <a:pt x="1160237" y="0"/>
                  </a:lnTo>
                  <a:cubicBezTo>
                    <a:pt x="1231435" y="0"/>
                    <a:pt x="1289152" y="57717"/>
                    <a:pt x="1289152" y="128915"/>
                  </a:cubicBezTo>
                  <a:lnTo>
                    <a:pt x="1289152" y="5243185"/>
                  </a:lnTo>
                  <a:cubicBezTo>
                    <a:pt x="1289152" y="5314383"/>
                    <a:pt x="1231435" y="5372100"/>
                    <a:pt x="1160237" y="5372100"/>
                  </a:cubicBezTo>
                  <a:lnTo>
                    <a:pt x="128915" y="5372100"/>
                  </a:lnTo>
                  <a:cubicBezTo>
                    <a:pt x="57717" y="5372100"/>
                    <a:pt x="0" y="5314383"/>
                    <a:pt x="0" y="5243185"/>
                  </a:cubicBezTo>
                  <a:lnTo>
                    <a:pt x="0" y="1289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836421" numCol="1" spcCol="1270" anchor="t" anchorCtr="0">
              <a:noAutofit/>
            </a:bodyPr>
            <a:lstStyle/>
            <a:p>
              <a:pPr defTabSz="533400">
                <a:lnSpc>
                  <a:spcPct val="90000"/>
                </a:lnSpc>
                <a:spcBef>
                  <a:spcPct val="0"/>
                </a:spcBef>
                <a:spcAft>
                  <a:spcPct val="35000"/>
                </a:spcAft>
              </a:pPr>
              <a:r>
                <a:rPr lang="en-US" sz="1200" dirty="0"/>
                <a:t>4-5 Weeks prior to Scheduled E&amp;C</a:t>
              </a:r>
            </a:p>
          </p:txBody>
        </p:sp>
        <p:sp>
          <p:nvSpPr>
            <p:cNvPr id="13" name="Freeform: Shape 12">
              <a:extLst>
                <a:ext uri="{FF2B5EF4-FFF2-40B4-BE49-F238E27FC236}">
                  <a16:creationId xmlns:a16="http://schemas.microsoft.com/office/drawing/2014/main" id="{BC58121A-7E5E-C4E8-B666-95C6E117D8A3}"/>
                </a:ext>
              </a:extLst>
            </p:cNvPr>
            <p:cNvSpPr/>
            <p:nvPr/>
          </p:nvSpPr>
          <p:spPr>
            <a:xfrm>
              <a:off x="2375676" y="1855402"/>
              <a:ext cx="1676338" cy="4090032"/>
            </a:xfrm>
            <a:custGeom>
              <a:avLst/>
              <a:gdLst>
                <a:gd name="connsiteX0" fmla="*/ 0 w 1289152"/>
                <a:gd name="connsiteY0" fmla="*/ 128915 h 1790700"/>
                <a:gd name="connsiteX1" fmla="*/ 128915 w 1289152"/>
                <a:gd name="connsiteY1" fmla="*/ 0 h 1790700"/>
                <a:gd name="connsiteX2" fmla="*/ 1160237 w 1289152"/>
                <a:gd name="connsiteY2" fmla="*/ 0 h 1790700"/>
                <a:gd name="connsiteX3" fmla="*/ 1289152 w 1289152"/>
                <a:gd name="connsiteY3" fmla="*/ 128915 h 1790700"/>
                <a:gd name="connsiteX4" fmla="*/ 1289152 w 1289152"/>
                <a:gd name="connsiteY4" fmla="*/ 1661785 h 1790700"/>
                <a:gd name="connsiteX5" fmla="*/ 1160237 w 1289152"/>
                <a:gd name="connsiteY5" fmla="*/ 1790700 h 1790700"/>
                <a:gd name="connsiteX6" fmla="*/ 128915 w 1289152"/>
                <a:gd name="connsiteY6" fmla="*/ 1790700 h 1790700"/>
                <a:gd name="connsiteX7" fmla="*/ 0 w 1289152"/>
                <a:gd name="connsiteY7" fmla="*/ 1661785 h 1790700"/>
                <a:gd name="connsiteX8" fmla="*/ 0 w 1289152"/>
                <a:gd name="connsiteY8" fmla="*/ 12891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1790700">
                  <a:moveTo>
                    <a:pt x="0" y="128915"/>
                  </a:moveTo>
                  <a:cubicBezTo>
                    <a:pt x="0" y="57717"/>
                    <a:pt x="57717" y="0"/>
                    <a:pt x="128915" y="0"/>
                  </a:cubicBezTo>
                  <a:lnTo>
                    <a:pt x="1160237" y="0"/>
                  </a:lnTo>
                  <a:cubicBezTo>
                    <a:pt x="1231435" y="0"/>
                    <a:pt x="1289152" y="57717"/>
                    <a:pt x="1289152" y="128915"/>
                  </a:cubicBezTo>
                  <a:lnTo>
                    <a:pt x="1289152" y="1661785"/>
                  </a:lnTo>
                  <a:cubicBezTo>
                    <a:pt x="1289152" y="1732983"/>
                    <a:pt x="1231435" y="1790700"/>
                    <a:pt x="1160237" y="1790700"/>
                  </a:cubicBezTo>
                  <a:lnTo>
                    <a:pt x="128915" y="1790700"/>
                  </a:lnTo>
                  <a:cubicBezTo>
                    <a:pt x="57717" y="1790700"/>
                    <a:pt x="0" y="1732983"/>
                    <a:pt x="0" y="1661785"/>
                  </a:cubicBezTo>
                  <a:lnTo>
                    <a:pt x="0" y="12891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02" tIns="123102" rIns="123102" bIns="123102" numCol="1" spcCol="1270" anchor="t" anchorCtr="0">
              <a:noAutofit/>
            </a:bodyPr>
            <a:lstStyle/>
            <a:p>
              <a:pPr marL="114300" lvl="1" indent="-114300" defTabSz="533400">
                <a:lnSpc>
                  <a:spcPct val="90000"/>
                </a:lnSpc>
                <a:spcBef>
                  <a:spcPct val="0"/>
                </a:spcBef>
                <a:spcAft>
                  <a:spcPct val="15000"/>
                </a:spcAft>
                <a:buChar char="•"/>
              </a:pPr>
              <a:r>
                <a:rPr lang="en-US" sz="1200" dirty="0"/>
                <a:t>NAVSUP Site Visit Coordination Team emails Coordination package to BSO/Plant</a:t>
              </a:r>
            </a:p>
            <a:p>
              <a:pPr marL="114300" lvl="1" indent="-114300" defTabSz="533400">
                <a:lnSpc>
                  <a:spcPct val="90000"/>
                </a:lnSpc>
                <a:spcBef>
                  <a:spcPct val="0"/>
                </a:spcBef>
                <a:spcAft>
                  <a:spcPct val="15000"/>
                </a:spcAft>
                <a:buChar char="•"/>
              </a:pPr>
              <a:r>
                <a:rPr lang="en-US" sz="1200" dirty="0"/>
                <a:t>NAVSUP Testing Teams begin/monitor the Coordination process</a:t>
              </a:r>
            </a:p>
            <a:p>
              <a:pPr marL="114300" lvl="1" indent="-114300" defTabSz="533400">
                <a:lnSpc>
                  <a:spcPct val="90000"/>
                </a:lnSpc>
                <a:spcBef>
                  <a:spcPct val="0"/>
                </a:spcBef>
                <a:spcAft>
                  <a:spcPct val="15000"/>
                </a:spcAft>
                <a:buFontTx/>
                <a:buChar char="•"/>
              </a:pPr>
              <a:r>
                <a:rPr lang="en-US" sz="1200" dirty="0"/>
                <a:t>BSO/Plant completes and returns Coordination package documents </a:t>
              </a:r>
            </a:p>
          </p:txBody>
        </p:sp>
        <p:sp>
          <p:nvSpPr>
            <p:cNvPr id="14" name="Freeform: Shape 13">
              <a:extLst>
                <a:ext uri="{FF2B5EF4-FFF2-40B4-BE49-F238E27FC236}">
                  <a16:creationId xmlns:a16="http://schemas.microsoft.com/office/drawing/2014/main" id="{A71765C7-B763-AE0F-A8DD-AA7038FDF911}"/>
                </a:ext>
              </a:extLst>
            </p:cNvPr>
            <p:cNvSpPr/>
            <p:nvPr/>
          </p:nvSpPr>
          <p:spPr>
            <a:xfrm>
              <a:off x="3807542" y="1368946"/>
              <a:ext cx="414313" cy="320961"/>
            </a:xfrm>
            <a:custGeom>
              <a:avLst/>
              <a:gdLst>
                <a:gd name="connsiteX0" fmla="*/ 0 w 414313"/>
                <a:gd name="connsiteY0" fmla="*/ 64192 h 320961"/>
                <a:gd name="connsiteX1" fmla="*/ 253833 w 414313"/>
                <a:gd name="connsiteY1" fmla="*/ 64192 h 320961"/>
                <a:gd name="connsiteX2" fmla="*/ 253833 w 414313"/>
                <a:gd name="connsiteY2" fmla="*/ 0 h 320961"/>
                <a:gd name="connsiteX3" fmla="*/ 414313 w 414313"/>
                <a:gd name="connsiteY3" fmla="*/ 160481 h 320961"/>
                <a:gd name="connsiteX4" fmla="*/ 253833 w 414313"/>
                <a:gd name="connsiteY4" fmla="*/ 320961 h 320961"/>
                <a:gd name="connsiteX5" fmla="*/ 253833 w 414313"/>
                <a:gd name="connsiteY5" fmla="*/ 256769 h 320961"/>
                <a:gd name="connsiteX6" fmla="*/ 0 w 414313"/>
                <a:gd name="connsiteY6" fmla="*/ 256769 h 320961"/>
                <a:gd name="connsiteX7" fmla="*/ 0 w 414313"/>
                <a:gd name="connsiteY7" fmla="*/ 64192 h 32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313" h="320961">
                  <a:moveTo>
                    <a:pt x="0" y="64192"/>
                  </a:moveTo>
                  <a:lnTo>
                    <a:pt x="253833" y="64192"/>
                  </a:lnTo>
                  <a:lnTo>
                    <a:pt x="253833" y="0"/>
                  </a:lnTo>
                  <a:lnTo>
                    <a:pt x="414313" y="160481"/>
                  </a:lnTo>
                  <a:lnTo>
                    <a:pt x="253833" y="320961"/>
                  </a:lnTo>
                  <a:lnTo>
                    <a:pt x="253833" y="256769"/>
                  </a:lnTo>
                  <a:lnTo>
                    <a:pt x="0" y="256769"/>
                  </a:lnTo>
                  <a:lnTo>
                    <a:pt x="0" y="641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192" rIns="96288" bIns="64192" numCol="1" spcCol="1270" anchor="ctr" anchorCtr="0">
              <a:noAutofit/>
            </a:bodyPr>
            <a:lstStyle/>
            <a:p>
              <a:pPr algn="ctr" defTabSz="533400">
                <a:lnSpc>
                  <a:spcPct val="90000"/>
                </a:lnSpc>
                <a:spcBef>
                  <a:spcPct val="0"/>
                </a:spcBef>
                <a:spcAft>
                  <a:spcPct val="35000"/>
                </a:spcAft>
              </a:pPr>
              <a:endParaRPr lang="en-US" sz="1200" dirty="0"/>
            </a:p>
          </p:txBody>
        </p:sp>
        <p:sp>
          <p:nvSpPr>
            <p:cNvPr id="15" name="Freeform: Shape 14">
              <a:extLst>
                <a:ext uri="{FF2B5EF4-FFF2-40B4-BE49-F238E27FC236}">
                  <a16:creationId xmlns:a16="http://schemas.microsoft.com/office/drawing/2014/main" id="{4A4C2F91-54EF-C1A1-D1A2-7A707346A21C}"/>
                </a:ext>
              </a:extLst>
            </p:cNvPr>
            <p:cNvSpPr/>
            <p:nvPr/>
          </p:nvSpPr>
          <p:spPr>
            <a:xfrm>
              <a:off x="4259074" y="1219200"/>
              <a:ext cx="1541754" cy="2673531"/>
            </a:xfrm>
            <a:custGeom>
              <a:avLst/>
              <a:gdLst>
                <a:gd name="connsiteX0" fmla="*/ 0 w 1289152"/>
                <a:gd name="connsiteY0" fmla="*/ 128915 h 5372100"/>
                <a:gd name="connsiteX1" fmla="*/ 128915 w 1289152"/>
                <a:gd name="connsiteY1" fmla="*/ 0 h 5372100"/>
                <a:gd name="connsiteX2" fmla="*/ 1160237 w 1289152"/>
                <a:gd name="connsiteY2" fmla="*/ 0 h 5372100"/>
                <a:gd name="connsiteX3" fmla="*/ 1289152 w 1289152"/>
                <a:gd name="connsiteY3" fmla="*/ 128915 h 5372100"/>
                <a:gd name="connsiteX4" fmla="*/ 1289152 w 1289152"/>
                <a:gd name="connsiteY4" fmla="*/ 5243185 h 5372100"/>
                <a:gd name="connsiteX5" fmla="*/ 1160237 w 1289152"/>
                <a:gd name="connsiteY5" fmla="*/ 5372100 h 5372100"/>
                <a:gd name="connsiteX6" fmla="*/ 128915 w 1289152"/>
                <a:gd name="connsiteY6" fmla="*/ 5372100 h 5372100"/>
                <a:gd name="connsiteX7" fmla="*/ 0 w 1289152"/>
                <a:gd name="connsiteY7" fmla="*/ 5243185 h 5372100"/>
                <a:gd name="connsiteX8" fmla="*/ 0 w 1289152"/>
                <a:gd name="connsiteY8" fmla="*/ 128915 h 53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5372100">
                  <a:moveTo>
                    <a:pt x="0" y="128915"/>
                  </a:moveTo>
                  <a:cubicBezTo>
                    <a:pt x="0" y="57717"/>
                    <a:pt x="57717" y="0"/>
                    <a:pt x="128915" y="0"/>
                  </a:cubicBezTo>
                  <a:lnTo>
                    <a:pt x="1160237" y="0"/>
                  </a:lnTo>
                  <a:cubicBezTo>
                    <a:pt x="1231435" y="0"/>
                    <a:pt x="1289152" y="57717"/>
                    <a:pt x="1289152" y="128915"/>
                  </a:cubicBezTo>
                  <a:lnTo>
                    <a:pt x="1289152" y="5243185"/>
                  </a:lnTo>
                  <a:cubicBezTo>
                    <a:pt x="1289152" y="5314383"/>
                    <a:pt x="1231435" y="5372100"/>
                    <a:pt x="1160237" y="5372100"/>
                  </a:cubicBezTo>
                  <a:lnTo>
                    <a:pt x="128915" y="5372100"/>
                  </a:lnTo>
                  <a:cubicBezTo>
                    <a:pt x="57717" y="5372100"/>
                    <a:pt x="0" y="5314383"/>
                    <a:pt x="0" y="5243185"/>
                  </a:cubicBezTo>
                  <a:lnTo>
                    <a:pt x="0" y="1289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836421" numCol="1" spcCol="1270" anchor="t" anchorCtr="0">
              <a:noAutofit/>
            </a:bodyPr>
            <a:lstStyle/>
            <a:p>
              <a:pPr defTabSz="533400">
                <a:lnSpc>
                  <a:spcPct val="90000"/>
                </a:lnSpc>
                <a:spcBef>
                  <a:spcPct val="0"/>
                </a:spcBef>
                <a:spcAft>
                  <a:spcPct val="35000"/>
                </a:spcAft>
              </a:pPr>
              <a:r>
                <a:rPr lang="en-US" sz="1200" dirty="0"/>
                <a:t>2-3 Weeks prior to Scheduled E&amp;C</a:t>
              </a:r>
            </a:p>
          </p:txBody>
        </p:sp>
        <p:sp>
          <p:nvSpPr>
            <p:cNvPr id="16" name="Freeform: Shape 15">
              <a:extLst>
                <a:ext uri="{FF2B5EF4-FFF2-40B4-BE49-F238E27FC236}">
                  <a16:creationId xmlns:a16="http://schemas.microsoft.com/office/drawing/2014/main" id="{D157A2BC-FF6F-4ACE-9588-999C4E054570}"/>
                </a:ext>
              </a:extLst>
            </p:cNvPr>
            <p:cNvSpPr/>
            <p:nvPr/>
          </p:nvSpPr>
          <p:spPr>
            <a:xfrm>
              <a:off x="4511677" y="1855402"/>
              <a:ext cx="1676338" cy="4090032"/>
            </a:xfrm>
            <a:custGeom>
              <a:avLst/>
              <a:gdLst>
                <a:gd name="connsiteX0" fmla="*/ 0 w 1289152"/>
                <a:gd name="connsiteY0" fmla="*/ 128915 h 1790700"/>
                <a:gd name="connsiteX1" fmla="*/ 128915 w 1289152"/>
                <a:gd name="connsiteY1" fmla="*/ 0 h 1790700"/>
                <a:gd name="connsiteX2" fmla="*/ 1160237 w 1289152"/>
                <a:gd name="connsiteY2" fmla="*/ 0 h 1790700"/>
                <a:gd name="connsiteX3" fmla="*/ 1289152 w 1289152"/>
                <a:gd name="connsiteY3" fmla="*/ 128915 h 1790700"/>
                <a:gd name="connsiteX4" fmla="*/ 1289152 w 1289152"/>
                <a:gd name="connsiteY4" fmla="*/ 1661785 h 1790700"/>
                <a:gd name="connsiteX5" fmla="*/ 1160237 w 1289152"/>
                <a:gd name="connsiteY5" fmla="*/ 1790700 h 1790700"/>
                <a:gd name="connsiteX6" fmla="*/ 128915 w 1289152"/>
                <a:gd name="connsiteY6" fmla="*/ 1790700 h 1790700"/>
                <a:gd name="connsiteX7" fmla="*/ 0 w 1289152"/>
                <a:gd name="connsiteY7" fmla="*/ 1661785 h 1790700"/>
                <a:gd name="connsiteX8" fmla="*/ 0 w 1289152"/>
                <a:gd name="connsiteY8" fmla="*/ 12891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1790700">
                  <a:moveTo>
                    <a:pt x="0" y="128915"/>
                  </a:moveTo>
                  <a:cubicBezTo>
                    <a:pt x="0" y="57717"/>
                    <a:pt x="57717" y="0"/>
                    <a:pt x="128915" y="0"/>
                  </a:cubicBezTo>
                  <a:lnTo>
                    <a:pt x="1160237" y="0"/>
                  </a:lnTo>
                  <a:cubicBezTo>
                    <a:pt x="1231435" y="0"/>
                    <a:pt x="1289152" y="57717"/>
                    <a:pt x="1289152" y="128915"/>
                  </a:cubicBezTo>
                  <a:lnTo>
                    <a:pt x="1289152" y="1661785"/>
                  </a:lnTo>
                  <a:cubicBezTo>
                    <a:pt x="1289152" y="1732983"/>
                    <a:pt x="1231435" y="1790700"/>
                    <a:pt x="1160237" y="1790700"/>
                  </a:cubicBezTo>
                  <a:lnTo>
                    <a:pt x="128915" y="1790700"/>
                  </a:lnTo>
                  <a:cubicBezTo>
                    <a:pt x="57717" y="1790700"/>
                    <a:pt x="0" y="1732983"/>
                    <a:pt x="0" y="1661785"/>
                  </a:cubicBezTo>
                  <a:lnTo>
                    <a:pt x="0" y="12891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02" tIns="123102" rIns="123102" bIns="123102" numCol="1" spcCol="1270" anchor="t" anchorCtr="0">
              <a:noAutofit/>
            </a:bodyPr>
            <a:lstStyle/>
            <a:p>
              <a:pPr marL="114300" lvl="1" indent="-114300" defTabSz="533400">
                <a:lnSpc>
                  <a:spcPct val="90000"/>
                </a:lnSpc>
                <a:spcBef>
                  <a:spcPct val="0"/>
                </a:spcBef>
                <a:spcAft>
                  <a:spcPct val="15000"/>
                </a:spcAft>
                <a:buFontTx/>
                <a:buChar char="•"/>
              </a:pPr>
              <a:r>
                <a:rPr lang="en-US" sz="1200" dirty="0"/>
                <a:t>NAVSUP Coordination or Testing Team Lead establishes communications/schedules one or more meetings with BSO/Plant to confirm all information and arrangements including Security requirements</a:t>
              </a:r>
            </a:p>
            <a:p>
              <a:pPr marL="114300" lvl="1" indent="-114300" defTabSz="533400">
                <a:lnSpc>
                  <a:spcPct val="90000"/>
                </a:lnSpc>
                <a:spcBef>
                  <a:spcPct val="0"/>
                </a:spcBef>
                <a:spcAft>
                  <a:spcPct val="15000"/>
                </a:spcAft>
                <a:buFontTx/>
                <a:buChar char="•"/>
              </a:pPr>
              <a:endParaRPr lang="en-US" sz="1200" dirty="0"/>
            </a:p>
            <a:p>
              <a:pPr marL="114300" lvl="1" indent="-114300" defTabSz="533400">
                <a:lnSpc>
                  <a:spcPct val="90000"/>
                </a:lnSpc>
                <a:spcBef>
                  <a:spcPct val="0"/>
                </a:spcBef>
                <a:spcAft>
                  <a:spcPct val="15000"/>
                </a:spcAft>
                <a:buChar char="•"/>
              </a:pPr>
              <a:endParaRPr lang="en-US" sz="1200" dirty="0"/>
            </a:p>
          </p:txBody>
        </p:sp>
        <p:sp>
          <p:nvSpPr>
            <p:cNvPr id="17" name="Freeform: Shape 16">
              <a:extLst>
                <a:ext uri="{FF2B5EF4-FFF2-40B4-BE49-F238E27FC236}">
                  <a16:creationId xmlns:a16="http://schemas.microsoft.com/office/drawing/2014/main" id="{6E5EE5B4-A7AF-BDC8-7695-9E2123E53363}"/>
                </a:ext>
              </a:extLst>
            </p:cNvPr>
            <p:cNvSpPr/>
            <p:nvPr/>
          </p:nvSpPr>
          <p:spPr>
            <a:xfrm>
              <a:off x="5845855" y="1368946"/>
              <a:ext cx="414313" cy="320961"/>
            </a:xfrm>
            <a:custGeom>
              <a:avLst/>
              <a:gdLst>
                <a:gd name="connsiteX0" fmla="*/ 0 w 414313"/>
                <a:gd name="connsiteY0" fmla="*/ 64192 h 320961"/>
                <a:gd name="connsiteX1" fmla="*/ 253833 w 414313"/>
                <a:gd name="connsiteY1" fmla="*/ 64192 h 320961"/>
                <a:gd name="connsiteX2" fmla="*/ 253833 w 414313"/>
                <a:gd name="connsiteY2" fmla="*/ 0 h 320961"/>
                <a:gd name="connsiteX3" fmla="*/ 414313 w 414313"/>
                <a:gd name="connsiteY3" fmla="*/ 160481 h 320961"/>
                <a:gd name="connsiteX4" fmla="*/ 253833 w 414313"/>
                <a:gd name="connsiteY4" fmla="*/ 320961 h 320961"/>
                <a:gd name="connsiteX5" fmla="*/ 253833 w 414313"/>
                <a:gd name="connsiteY5" fmla="*/ 256769 h 320961"/>
                <a:gd name="connsiteX6" fmla="*/ 0 w 414313"/>
                <a:gd name="connsiteY6" fmla="*/ 256769 h 320961"/>
                <a:gd name="connsiteX7" fmla="*/ 0 w 414313"/>
                <a:gd name="connsiteY7" fmla="*/ 64192 h 32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313" h="320961">
                  <a:moveTo>
                    <a:pt x="0" y="64192"/>
                  </a:moveTo>
                  <a:lnTo>
                    <a:pt x="253833" y="64192"/>
                  </a:lnTo>
                  <a:lnTo>
                    <a:pt x="253833" y="0"/>
                  </a:lnTo>
                  <a:lnTo>
                    <a:pt x="414313" y="160481"/>
                  </a:lnTo>
                  <a:lnTo>
                    <a:pt x="253833" y="320961"/>
                  </a:lnTo>
                  <a:lnTo>
                    <a:pt x="253833" y="256769"/>
                  </a:lnTo>
                  <a:lnTo>
                    <a:pt x="0" y="256769"/>
                  </a:lnTo>
                  <a:lnTo>
                    <a:pt x="0" y="641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192" rIns="96288" bIns="64192" numCol="1" spcCol="1270" anchor="ctr" anchorCtr="0">
              <a:noAutofit/>
            </a:bodyPr>
            <a:lstStyle/>
            <a:p>
              <a:pPr algn="ctr" defTabSz="533400">
                <a:lnSpc>
                  <a:spcPct val="90000"/>
                </a:lnSpc>
                <a:spcBef>
                  <a:spcPct val="0"/>
                </a:spcBef>
                <a:spcAft>
                  <a:spcPct val="35000"/>
                </a:spcAft>
              </a:pPr>
              <a:endParaRPr lang="en-US" sz="1200" dirty="0"/>
            </a:p>
          </p:txBody>
        </p:sp>
        <p:sp>
          <p:nvSpPr>
            <p:cNvPr id="18" name="Freeform: Shape 17">
              <a:extLst>
                <a:ext uri="{FF2B5EF4-FFF2-40B4-BE49-F238E27FC236}">
                  <a16:creationId xmlns:a16="http://schemas.microsoft.com/office/drawing/2014/main" id="{CB55318E-B52B-0FD2-5879-7D477AECA76F}"/>
                </a:ext>
              </a:extLst>
            </p:cNvPr>
            <p:cNvSpPr/>
            <p:nvPr/>
          </p:nvSpPr>
          <p:spPr>
            <a:xfrm>
              <a:off x="6308243" y="1219200"/>
              <a:ext cx="1541754" cy="2673531"/>
            </a:xfrm>
            <a:custGeom>
              <a:avLst/>
              <a:gdLst>
                <a:gd name="connsiteX0" fmla="*/ 0 w 1289152"/>
                <a:gd name="connsiteY0" fmla="*/ 128915 h 5372100"/>
                <a:gd name="connsiteX1" fmla="*/ 128915 w 1289152"/>
                <a:gd name="connsiteY1" fmla="*/ 0 h 5372100"/>
                <a:gd name="connsiteX2" fmla="*/ 1160237 w 1289152"/>
                <a:gd name="connsiteY2" fmla="*/ 0 h 5372100"/>
                <a:gd name="connsiteX3" fmla="*/ 1289152 w 1289152"/>
                <a:gd name="connsiteY3" fmla="*/ 128915 h 5372100"/>
                <a:gd name="connsiteX4" fmla="*/ 1289152 w 1289152"/>
                <a:gd name="connsiteY4" fmla="*/ 5243185 h 5372100"/>
                <a:gd name="connsiteX5" fmla="*/ 1160237 w 1289152"/>
                <a:gd name="connsiteY5" fmla="*/ 5372100 h 5372100"/>
                <a:gd name="connsiteX6" fmla="*/ 128915 w 1289152"/>
                <a:gd name="connsiteY6" fmla="*/ 5372100 h 5372100"/>
                <a:gd name="connsiteX7" fmla="*/ 0 w 1289152"/>
                <a:gd name="connsiteY7" fmla="*/ 5243185 h 5372100"/>
                <a:gd name="connsiteX8" fmla="*/ 0 w 1289152"/>
                <a:gd name="connsiteY8" fmla="*/ 128915 h 53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5372100">
                  <a:moveTo>
                    <a:pt x="0" y="128915"/>
                  </a:moveTo>
                  <a:cubicBezTo>
                    <a:pt x="0" y="57717"/>
                    <a:pt x="57717" y="0"/>
                    <a:pt x="128915" y="0"/>
                  </a:cubicBezTo>
                  <a:lnTo>
                    <a:pt x="1160237" y="0"/>
                  </a:lnTo>
                  <a:cubicBezTo>
                    <a:pt x="1231435" y="0"/>
                    <a:pt x="1289152" y="57717"/>
                    <a:pt x="1289152" y="128915"/>
                  </a:cubicBezTo>
                  <a:lnTo>
                    <a:pt x="1289152" y="5243185"/>
                  </a:lnTo>
                  <a:cubicBezTo>
                    <a:pt x="1289152" y="5314383"/>
                    <a:pt x="1231435" y="5372100"/>
                    <a:pt x="1160237" y="5372100"/>
                  </a:cubicBezTo>
                  <a:lnTo>
                    <a:pt x="128915" y="5372100"/>
                  </a:lnTo>
                  <a:cubicBezTo>
                    <a:pt x="57717" y="5372100"/>
                    <a:pt x="0" y="5314383"/>
                    <a:pt x="0" y="5243185"/>
                  </a:cubicBezTo>
                  <a:lnTo>
                    <a:pt x="0" y="1289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836421" numCol="1" spcCol="1270" anchor="t" anchorCtr="0">
              <a:noAutofit/>
            </a:bodyPr>
            <a:lstStyle/>
            <a:p>
              <a:pPr defTabSz="533400">
                <a:lnSpc>
                  <a:spcPct val="90000"/>
                </a:lnSpc>
                <a:spcBef>
                  <a:spcPct val="0"/>
                </a:spcBef>
                <a:spcAft>
                  <a:spcPct val="35000"/>
                </a:spcAft>
              </a:pPr>
              <a:r>
                <a:rPr lang="en-US" sz="1200" dirty="0"/>
                <a:t>1 Week prior to Scheduled E&amp;C</a:t>
              </a:r>
            </a:p>
            <a:p>
              <a:pPr defTabSz="533400">
                <a:lnSpc>
                  <a:spcPct val="90000"/>
                </a:lnSpc>
                <a:spcBef>
                  <a:spcPct val="0"/>
                </a:spcBef>
                <a:spcAft>
                  <a:spcPct val="35000"/>
                </a:spcAft>
              </a:pPr>
              <a:r>
                <a:rPr lang="en-US" sz="1200" dirty="0"/>
                <a:t> </a:t>
              </a:r>
            </a:p>
          </p:txBody>
        </p:sp>
        <p:sp>
          <p:nvSpPr>
            <p:cNvPr id="19" name="Freeform: Shape 18">
              <a:extLst>
                <a:ext uri="{FF2B5EF4-FFF2-40B4-BE49-F238E27FC236}">
                  <a16:creationId xmlns:a16="http://schemas.microsoft.com/office/drawing/2014/main" id="{A685C2D0-F6ED-82C2-076F-6F3554C34CF7}"/>
                </a:ext>
              </a:extLst>
            </p:cNvPr>
            <p:cNvSpPr/>
            <p:nvPr/>
          </p:nvSpPr>
          <p:spPr>
            <a:xfrm>
              <a:off x="6560846" y="1855402"/>
              <a:ext cx="1676338" cy="4090032"/>
            </a:xfrm>
            <a:custGeom>
              <a:avLst/>
              <a:gdLst>
                <a:gd name="connsiteX0" fmla="*/ 0 w 1289152"/>
                <a:gd name="connsiteY0" fmla="*/ 128915 h 1790700"/>
                <a:gd name="connsiteX1" fmla="*/ 128915 w 1289152"/>
                <a:gd name="connsiteY1" fmla="*/ 0 h 1790700"/>
                <a:gd name="connsiteX2" fmla="*/ 1160237 w 1289152"/>
                <a:gd name="connsiteY2" fmla="*/ 0 h 1790700"/>
                <a:gd name="connsiteX3" fmla="*/ 1289152 w 1289152"/>
                <a:gd name="connsiteY3" fmla="*/ 128915 h 1790700"/>
                <a:gd name="connsiteX4" fmla="*/ 1289152 w 1289152"/>
                <a:gd name="connsiteY4" fmla="*/ 1661785 h 1790700"/>
                <a:gd name="connsiteX5" fmla="*/ 1160237 w 1289152"/>
                <a:gd name="connsiteY5" fmla="*/ 1790700 h 1790700"/>
                <a:gd name="connsiteX6" fmla="*/ 128915 w 1289152"/>
                <a:gd name="connsiteY6" fmla="*/ 1790700 h 1790700"/>
                <a:gd name="connsiteX7" fmla="*/ 0 w 1289152"/>
                <a:gd name="connsiteY7" fmla="*/ 1661785 h 1790700"/>
                <a:gd name="connsiteX8" fmla="*/ 0 w 1289152"/>
                <a:gd name="connsiteY8" fmla="*/ 12891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1790700">
                  <a:moveTo>
                    <a:pt x="0" y="128915"/>
                  </a:moveTo>
                  <a:cubicBezTo>
                    <a:pt x="0" y="57717"/>
                    <a:pt x="57717" y="0"/>
                    <a:pt x="128915" y="0"/>
                  </a:cubicBezTo>
                  <a:lnTo>
                    <a:pt x="1160237" y="0"/>
                  </a:lnTo>
                  <a:cubicBezTo>
                    <a:pt x="1231435" y="0"/>
                    <a:pt x="1289152" y="57717"/>
                    <a:pt x="1289152" y="128915"/>
                  </a:cubicBezTo>
                  <a:lnTo>
                    <a:pt x="1289152" y="1661785"/>
                  </a:lnTo>
                  <a:cubicBezTo>
                    <a:pt x="1289152" y="1732983"/>
                    <a:pt x="1231435" y="1790700"/>
                    <a:pt x="1160237" y="1790700"/>
                  </a:cubicBezTo>
                  <a:lnTo>
                    <a:pt x="128915" y="1790700"/>
                  </a:lnTo>
                  <a:cubicBezTo>
                    <a:pt x="57717" y="1790700"/>
                    <a:pt x="0" y="1732983"/>
                    <a:pt x="0" y="1661785"/>
                  </a:cubicBezTo>
                  <a:lnTo>
                    <a:pt x="0" y="12891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02" tIns="123102" rIns="123102" bIns="123102" numCol="1" spcCol="1270" anchor="t" anchorCtr="0">
              <a:noAutofit/>
            </a:bodyPr>
            <a:lstStyle/>
            <a:p>
              <a:pPr marL="114300" lvl="1" indent="-114300" defTabSz="533400">
                <a:lnSpc>
                  <a:spcPct val="90000"/>
                </a:lnSpc>
                <a:spcBef>
                  <a:spcPct val="0"/>
                </a:spcBef>
                <a:spcAft>
                  <a:spcPct val="15000"/>
                </a:spcAft>
                <a:buFontTx/>
                <a:buChar char="•"/>
              </a:pPr>
              <a:r>
                <a:rPr lang="en-US" sz="1200" dirty="0"/>
                <a:t>Existence NIINs selected for testing may be provided to the plant no more than 2 business days prior to the scheduled start date.</a:t>
              </a:r>
            </a:p>
            <a:p>
              <a:pPr marL="114300" lvl="1" indent="-114300" defTabSz="533400">
                <a:lnSpc>
                  <a:spcPct val="90000"/>
                </a:lnSpc>
                <a:spcBef>
                  <a:spcPct val="0"/>
                </a:spcBef>
                <a:spcAft>
                  <a:spcPct val="15000"/>
                </a:spcAft>
                <a:buFontTx/>
                <a:buChar char="•"/>
              </a:pPr>
              <a:r>
                <a:rPr lang="en-US" sz="1200" dirty="0"/>
                <a:t>at the discretion of the IPA (Audit) or NAVSUP Testing Team (Oversight Testing).</a:t>
              </a:r>
            </a:p>
            <a:p>
              <a:pPr marL="114300" lvl="1" indent="-114300" defTabSz="533400">
                <a:lnSpc>
                  <a:spcPct val="90000"/>
                </a:lnSpc>
                <a:spcBef>
                  <a:spcPct val="0"/>
                </a:spcBef>
                <a:spcAft>
                  <a:spcPct val="15000"/>
                </a:spcAft>
                <a:buChar char="•"/>
              </a:pPr>
              <a:endParaRPr lang="en-US" sz="1200" dirty="0"/>
            </a:p>
          </p:txBody>
        </p:sp>
        <p:sp>
          <p:nvSpPr>
            <p:cNvPr id="20" name="Freeform: Shape 19">
              <a:extLst>
                <a:ext uri="{FF2B5EF4-FFF2-40B4-BE49-F238E27FC236}">
                  <a16:creationId xmlns:a16="http://schemas.microsoft.com/office/drawing/2014/main" id="{BF9D6ADD-8B74-E6EF-2552-F3AFBCEF5508}"/>
                </a:ext>
              </a:extLst>
            </p:cNvPr>
            <p:cNvSpPr/>
            <p:nvPr/>
          </p:nvSpPr>
          <p:spPr>
            <a:xfrm>
              <a:off x="7905877" y="1368946"/>
              <a:ext cx="414313" cy="320961"/>
            </a:xfrm>
            <a:custGeom>
              <a:avLst/>
              <a:gdLst>
                <a:gd name="connsiteX0" fmla="*/ 0 w 414313"/>
                <a:gd name="connsiteY0" fmla="*/ 64192 h 320961"/>
                <a:gd name="connsiteX1" fmla="*/ 253833 w 414313"/>
                <a:gd name="connsiteY1" fmla="*/ 64192 h 320961"/>
                <a:gd name="connsiteX2" fmla="*/ 253833 w 414313"/>
                <a:gd name="connsiteY2" fmla="*/ 0 h 320961"/>
                <a:gd name="connsiteX3" fmla="*/ 414313 w 414313"/>
                <a:gd name="connsiteY3" fmla="*/ 160481 h 320961"/>
                <a:gd name="connsiteX4" fmla="*/ 253833 w 414313"/>
                <a:gd name="connsiteY4" fmla="*/ 320961 h 320961"/>
                <a:gd name="connsiteX5" fmla="*/ 253833 w 414313"/>
                <a:gd name="connsiteY5" fmla="*/ 256769 h 320961"/>
                <a:gd name="connsiteX6" fmla="*/ 0 w 414313"/>
                <a:gd name="connsiteY6" fmla="*/ 256769 h 320961"/>
                <a:gd name="connsiteX7" fmla="*/ 0 w 414313"/>
                <a:gd name="connsiteY7" fmla="*/ 64192 h 32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313" h="320961">
                  <a:moveTo>
                    <a:pt x="0" y="64192"/>
                  </a:moveTo>
                  <a:lnTo>
                    <a:pt x="253833" y="64192"/>
                  </a:lnTo>
                  <a:lnTo>
                    <a:pt x="253833" y="0"/>
                  </a:lnTo>
                  <a:lnTo>
                    <a:pt x="414313" y="160481"/>
                  </a:lnTo>
                  <a:lnTo>
                    <a:pt x="253833" y="320961"/>
                  </a:lnTo>
                  <a:lnTo>
                    <a:pt x="253833" y="256769"/>
                  </a:lnTo>
                  <a:lnTo>
                    <a:pt x="0" y="256769"/>
                  </a:lnTo>
                  <a:lnTo>
                    <a:pt x="0" y="641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192" rIns="96288" bIns="64192" numCol="1" spcCol="1270" anchor="ctr" anchorCtr="0">
              <a:noAutofit/>
            </a:bodyPr>
            <a:lstStyle/>
            <a:p>
              <a:pPr algn="ctr" defTabSz="533400">
                <a:lnSpc>
                  <a:spcPct val="90000"/>
                </a:lnSpc>
                <a:spcBef>
                  <a:spcPct val="0"/>
                </a:spcBef>
                <a:spcAft>
                  <a:spcPct val="35000"/>
                </a:spcAft>
              </a:pPr>
              <a:endParaRPr lang="en-US" sz="1200" dirty="0"/>
            </a:p>
          </p:txBody>
        </p:sp>
        <p:sp>
          <p:nvSpPr>
            <p:cNvPr id="21" name="Freeform: Shape 20">
              <a:extLst>
                <a:ext uri="{FF2B5EF4-FFF2-40B4-BE49-F238E27FC236}">
                  <a16:creationId xmlns:a16="http://schemas.microsoft.com/office/drawing/2014/main" id="{1CED8DBE-098C-C32D-1557-59E82219ACC6}"/>
                </a:ext>
              </a:extLst>
            </p:cNvPr>
            <p:cNvSpPr/>
            <p:nvPr/>
          </p:nvSpPr>
          <p:spPr>
            <a:xfrm>
              <a:off x="8379119" y="1219200"/>
              <a:ext cx="1541754" cy="2673531"/>
            </a:xfrm>
            <a:custGeom>
              <a:avLst/>
              <a:gdLst>
                <a:gd name="connsiteX0" fmla="*/ 0 w 1289152"/>
                <a:gd name="connsiteY0" fmla="*/ 128915 h 5372100"/>
                <a:gd name="connsiteX1" fmla="*/ 128915 w 1289152"/>
                <a:gd name="connsiteY1" fmla="*/ 0 h 5372100"/>
                <a:gd name="connsiteX2" fmla="*/ 1160237 w 1289152"/>
                <a:gd name="connsiteY2" fmla="*/ 0 h 5372100"/>
                <a:gd name="connsiteX3" fmla="*/ 1289152 w 1289152"/>
                <a:gd name="connsiteY3" fmla="*/ 128915 h 5372100"/>
                <a:gd name="connsiteX4" fmla="*/ 1289152 w 1289152"/>
                <a:gd name="connsiteY4" fmla="*/ 5243185 h 5372100"/>
                <a:gd name="connsiteX5" fmla="*/ 1160237 w 1289152"/>
                <a:gd name="connsiteY5" fmla="*/ 5372100 h 5372100"/>
                <a:gd name="connsiteX6" fmla="*/ 128915 w 1289152"/>
                <a:gd name="connsiteY6" fmla="*/ 5372100 h 5372100"/>
                <a:gd name="connsiteX7" fmla="*/ 0 w 1289152"/>
                <a:gd name="connsiteY7" fmla="*/ 5243185 h 5372100"/>
                <a:gd name="connsiteX8" fmla="*/ 0 w 1289152"/>
                <a:gd name="connsiteY8" fmla="*/ 128915 h 53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5372100">
                  <a:moveTo>
                    <a:pt x="0" y="128915"/>
                  </a:moveTo>
                  <a:cubicBezTo>
                    <a:pt x="0" y="57717"/>
                    <a:pt x="57717" y="0"/>
                    <a:pt x="128915" y="0"/>
                  </a:cubicBezTo>
                  <a:lnTo>
                    <a:pt x="1160237" y="0"/>
                  </a:lnTo>
                  <a:cubicBezTo>
                    <a:pt x="1231435" y="0"/>
                    <a:pt x="1289152" y="57717"/>
                    <a:pt x="1289152" y="128915"/>
                  </a:cubicBezTo>
                  <a:lnTo>
                    <a:pt x="1289152" y="5243185"/>
                  </a:lnTo>
                  <a:cubicBezTo>
                    <a:pt x="1289152" y="5314383"/>
                    <a:pt x="1231435" y="5372100"/>
                    <a:pt x="1160237" y="5372100"/>
                  </a:cubicBezTo>
                  <a:lnTo>
                    <a:pt x="128915" y="5372100"/>
                  </a:lnTo>
                  <a:cubicBezTo>
                    <a:pt x="57717" y="5372100"/>
                    <a:pt x="0" y="5314383"/>
                    <a:pt x="0" y="5243185"/>
                  </a:cubicBezTo>
                  <a:lnTo>
                    <a:pt x="0" y="1289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836421" numCol="1" spcCol="1270" anchor="t" anchorCtr="0">
              <a:noAutofit/>
            </a:bodyPr>
            <a:lstStyle/>
            <a:p>
              <a:pPr defTabSz="533400">
                <a:lnSpc>
                  <a:spcPct val="90000"/>
                </a:lnSpc>
                <a:spcBef>
                  <a:spcPct val="0"/>
                </a:spcBef>
                <a:spcAft>
                  <a:spcPct val="35000"/>
                </a:spcAft>
              </a:pPr>
              <a:r>
                <a:rPr lang="en-US" sz="1200" dirty="0"/>
                <a:t>Scheduled E&amp;C</a:t>
              </a:r>
            </a:p>
          </p:txBody>
        </p:sp>
        <p:sp>
          <p:nvSpPr>
            <p:cNvPr id="22" name="Freeform: Shape 21">
              <a:extLst>
                <a:ext uri="{FF2B5EF4-FFF2-40B4-BE49-F238E27FC236}">
                  <a16:creationId xmlns:a16="http://schemas.microsoft.com/office/drawing/2014/main" id="{B892C996-4CBD-5F54-2492-ADEB98F9392A}"/>
                </a:ext>
              </a:extLst>
            </p:cNvPr>
            <p:cNvSpPr/>
            <p:nvPr/>
          </p:nvSpPr>
          <p:spPr>
            <a:xfrm>
              <a:off x="8631722" y="1855402"/>
              <a:ext cx="1676338" cy="4090032"/>
            </a:xfrm>
            <a:custGeom>
              <a:avLst/>
              <a:gdLst>
                <a:gd name="connsiteX0" fmla="*/ 0 w 1289152"/>
                <a:gd name="connsiteY0" fmla="*/ 128915 h 1790700"/>
                <a:gd name="connsiteX1" fmla="*/ 128915 w 1289152"/>
                <a:gd name="connsiteY1" fmla="*/ 0 h 1790700"/>
                <a:gd name="connsiteX2" fmla="*/ 1160237 w 1289152"/>
                <a:gd name="connsiteY2" fmla="*/ 0 h 1790700"/>
                <a:gd name="connsiteX3" fmla="*/ 1289152 w 1289152"/>
                <a:gd name="connsiteY3" fmla="*/ 128915 h 1790700"/>
                <a:gd name="connsiteX4" fmla="*/ 1289152 w 1289152"/>
                <a:gd name="connsiteY4" fmla="*/ 1661785 h 1790700"/>
                <a:gd name="connsiteX5" fmla="*/ 1160237 w 1289152"/>
                <a:gd name="connsiteY5" fmla="*/ 1790700 h 1790700"/>
                <a:gd name="connsiteX6" fmla="*/ 128915 w 1289152"/>
                <a:gd name="connsiteY6" fmla="*/ 1790700 h 1790700"/>
                <a:gd name="connsiteX7" fmla="*/ 0 w 1289152"/>
                <a:gd name="connsiteY7" fmla="*/ 1661785 h 1790700"/>
                <a:gd name="connsiteX8" fmla="*/ 0 w 1289152"/>
                <a:gd name="connsiteY8" fmla="*/ 12891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1790700">
                  <a:moveTo>
                    <a:pt x="0" y="128915"/>
                  </a:moveTo>
                  <a:cubicBezTo>
                    <a:pt x="0" y="57717"/>
                    <a:pt x="57717" y="0"/>
                    <a:pt x="128915" y="0"/>
                  </a:cubicBezTo>
                  <a:lnTo>
                    <a:pt x="1160237" y="0"/>
                  </a:lnTo>
                  <a:cubicBezTo>
                    <a:pt x="1231435" y="0"/>
                    <a:pt x="1289152" y="57717"/>
                    <a:pt x="1289152" y="128915"/>
                  </a:cubicBezTo>
                  <a:lnTo>
                    <a:pt x="1289152" y="1661785"/>
                  </a:lnTo>
                  <a:cubicBezTo>
                    <a:pt x="1289152" y="1732983"/>
                    <a:pt x="1231435" y="1790700"/>
                    <a:pt x="1160237" y="1790700"/>
                  </a:cubicBezTo>
                  <a:lnTo>
                    <a:pt x="128915" y="1790700"/>
                  </a:lnTo>
                  <a:cubicBezTo>
                    <a:pt x="57717" y="1790700"/>
                    <a:pt x="0" y="1732983"/>
                    <a:pt x="0" y="1661785"/>
                  </a:cubicBezTo>
                  <a:lnTo>
                    <a:pt x="0" y="12891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02" tIns="123102" rIns="123102" bIns="123102" numCol="1" spcCol="1270" anchor="t" anchorCtr="0">
              <a:noAutofit/>
            </a:bodyPr>
            <a:lstStyle/>
            <a:p>
              <a:pPr marL="114300" lvl="1" indent="-114300" defTabSz="533400">
                <a:lnSpc>
                  <a:spcPct val="90000"/>
                </a:lnSpc>
                <a:spcBef>
                  <a:spcPct val="0"/>
                </a:spcBef>
                <a:spcAft>
                  <a:spcPct val="15000"/>
                </a:spcAft>
                <a:buFontTx/>
                <a:buChar char="•"/>
              </a:pPr>
              <a:r>
                <a:rPr lang="en-US" sz="1200" dirty="0"/>
                <a:t>IPA/NAVSUP Testing Team conducts on-site E&amp;C at Plant</a:t>
              </a:r>
            </a:p>
            <a:p>
              <a:pPr marL="114300" lvl="1" indent="-114300" defTabSz="533400">
                <a:lnSpc>
                  <a:spcPct val="90000"/>
                </a:lnSpc>
                <a:spcBef>
                  <a:spcPct val="0"/>
                </a:spcBef>
                <a:spcAft>
                  <a:spcPct val="15000"/>
                </a:spcAft>
                <a:buFontTx/>
                <a:buChar char="•"/>
              </a:pPr>
              <a:r>
                <a:rPr lang="en-US" sz="1200" dirty="0"/>
                <a:t>IPA/NAVSUP Testing Team facilitates Daily Hot Wash Meetings </a:t>
              </a:r>
            </a:p>
            <a:p>
              <a:pPr marL="114300" lvl="1" indent="-114300" defTabSz="533400">
                <a:lnSpc>
                  <a:spcPct val="90000"/>
                </a:lnSpc>
                <a:spcBef>
                  <a:spcPct val="0"/>
                </a:spcBef>
                <a:spcAft>
                  <a:spcPct val="15000"/>
                </a:spcAft>
                <a:buFontTx/>
                <a:buChar char="•"/>
              </a:pPr>
              <a:r>
                <a:rPr lang="en-US" sz="1200" dirty="0"/>
                <a:t>IPA/NAVSUP Testing Team  facilitates Close-Out Meeting on final day</a:t>
              </a:r>
            </a:p>
          </p:txBody>
        </p:sp>
        <p:sp>
          <p:nvSpPr>
            <p:cNvPr id="23" name="Freeform: Shape 22">
              <a:extLst>
                <a:ext uri="{FF2B5EF4-FFF2-40B4-BE49-F238E27FC236}">
                  <a16:creationId xmlns:a16="http://schemas.microsoft.com/office/drawing/2014/main" id="{94227C7C-5CAE-FCE1-13B8-D1234C062B1D}"/>
                </a:ext>
              </a:extLst>
            </p:cNvPr>
            <p:cNvSpPr/>
            <p:nvPr/>
          </p:nvSpPr>
          <p:spPr>
            <a:xfrm>
              <a:off x="9976754" y="1368946"/>
              <a:ext cx="414313" cy="320961"/>
            </a:xfrm>
            <a:custGeom>
              <a:avLst/>
              <a:gdLst>
                <a:gd name="connsiteX0" fmla="*/ 0 w 414313"/>
                <a:gd name="connsiteY0" fmla="*/ 64192 h 320961"/>
                <a:gd name="connsiteX1" fmla="*/ 253833 w 414313"/>
                <a:gd name="connsiteY1" fmla="*/ 64192 h 320961"/>
                <a:gd name="connsiteX2" fmla="*/ 253833 w 414313"/>
                <a:gd name="connsiteY2" fmla="*/ 0 h 320961"/>
                <a:gd name="connsiteX3" fmla="*/ 414313 w 414313"/>
                <a:gd name="connsiteY3" fmla="*/ 160481 h 320961"/>
                <a:gd name="connsiteX4" fmla="*/ 253833 w 414313"/>
                <a:gd name="connsiteY4" fmla="*/ 320961 h 320961"/>
                <a:gd name="connsiteX5" fmla="*/ 253833 w 414313"/>
                <a:gd name="connsiteY5" fmla="*/ 256769 h 320961"/>
                <a:gd name="connsiteX6" fmla="*/ 0 w 414313"/>
                <a:gd name="connsiteY6" fmla="*/ 256769 h 320961"/>
                <a:gd name="connsiteX7" fmla="*/ 0 w 414313"/>
                <a:gd name="connsiteY7" fmla="*/ 64192 h 32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313" h="320961">
                  <a:moveTo>
                    <a:pt x="0" y="64192"/>
                  </a:moveTo>
                  <a:lnTo>
                    <a:pt x="253833" y="64192"/>
                  </a:lnTo>
                  <a:lnTo>
                    <a:pt x="253833" y="0"/>
                  </a:lnTo>
                  <a:lnTo>
                    <a:pt x="414313" y="160481"/>
                  </a:lnTo>
                  <a:lnTo>
                    <a:pt x="253833" y="320961"/>
                  </a:lnTo>
                  <a:lnTo>
                    <a:pt x="253833" y="256769"/>
                  </a:lnTo>
                  <a:lnTo>
                    <a:pt x="0" y="256769"/>
                  </a:lnTo>
                  <a:lnTo>
                    <a:pt x="0" y="641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192" rIns="96288" bIns="64192" numCol="1" spcCol="1270" anchor="ctr" anchorCtr="0">
              <a:noAutofit/>
            </a:bodyPr>
            <a:lstStyle/>
            <a:p>
              <a:pPr algn="ctr" defTabSz="533400">
                <a:lnSpc>
                  <a:spcPct val="90000"/>
                </a:lnSpc>
                <a:spcBef>
                  <a:spcPct val="0"/>
                </a:spcBef>
                <a:spcAft>
                  <a:spcPct val="35000"/>
                </a:spcAft>
              </a:pPr>
              <a:endParaRPr lang="en-US" sz="1200" dirty="0"/>
            </a:p>
          </p:txBody>
        </p:sp>
        <p:sp>
          <p:nvSpPr>
            <p:cNvPr id="24" name="Freeform: Shape 23">
              <a:extLst>
                <a:ext uri="{FF2B5EF4-FFF2-40B4-BE49-F238E27FC236}">
                  <a16:creationId xmlns:a16="http://schemas.microsoft.com/office/drawing/2014/main" id="{65DBC515-8A2A-2FC6-8380-0373C5468E9E}"/>
                </a:ext>
              </a:extLst>
            </p:cNvPr>
            <p:cNvSpPr/>
            <p:nvPr/>
          </p:nvSpPr>
          <p:spPr>
            <a:xfrm>
              <a:off x="10449996" y="1219200"/>
              <a:ext cx="1541754" cy="2673531"/>
            </a:xfrm>
            <a:custGeom>
              <a:avLst/>
              <a:gdLst>
                <a:gd name="connsiteX0" fmla="*/ 0 w 1289152"/>
                <a:gd name="connsiteY0" fmla="*/ 128915 h 5372100"/>
                <a:gd name="connsiteX1" fmla="*/ 128915 w 1289152"/>
                <a:gd name="connsiteY1" fmla="*/ 0 h 5372100"/>
                <a:gd name="connsiteX2" fmla="*/ 1160237 w 1289152"/>
                <a:gd name="connsiteY2" fmla="*/ 0 h 5372100"/>
                <a:gd name="connsiteX3" fmla="*/ 1289152 w 1289152"/>
                <a:gd name="connsiteY3" fmla="*/ 128915 h 5372100"/>
                <a:gd name="connsiteX4" fmla="*/ 1289152 w 1289152"/>
                <a:gd name="connsiteY4" fmla="*/ 5243185 h 5372100"/>
                <a:gd name="connsiteX5" fmla="*/ 1160237 w 1289152"/>
                <a:gd name="connsiteY5" fmla="*/ 5372100 h 5372100"/>
                <a:gd name="connsiteX6" fmla="*/ 128915 w 1289152"/>
                <a:gd name="connsiteY6" fmla="*/ 5372100 h 5372100"/>
                <a:gd name="connsiteX7" fmla="*/ 0 w 1289152"/>
                <a:gd name="connsiteY7" fmla="*/ 5243185 h 5372100"/>
                <a:gd name="connsiteX8" fmla="*/ 0 w 1289152"/>
                <a:gd name="connsiteY8" fmla="*/ 128915 h 53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5372100">
                  <a:moveTo>
                    <a:pt x="0" y="128915"/>
                  </a:moveTo>
                  <a:cubicBezTo>
                    <a:pt x="0" y="57717"/>
                    <a:pt x="57717" y="0"/>
                    <a:pt x="128915" y="0"/>
                  </a:cubicBezTo>
                  <a:lnTo>
                    <a:pt x="1160237" y="0"/>
                  </a:lnTo>
                  <a:cubicBezTo>
                    <a:pt x="1231435" y="0"/>
                    <a:pt x="1289152" y="57717"/>
                    <a:pt x="1289152" y="128915"/>
                  </a:cubicBezTo>
                  <a:lnTo>
                    <a:pt x="1289152" y="5243185"/>
                  </a:lnTo>
                  <a:cubicBezTo>
                    <a:pt x="1289152" y="5314383"/>
                    <a:pt x="1231435" y="5372100"/>
                    <a:pt x="1160237" y="5372100"/>
                  </a:cubicBezTo>
                  <a:lnTo>
                    <a:pt x="128915" y="5372100"/>
                  </a:lnTo>
                  <a:cubicBezTo>
                    <a:pt x="57717" y="5372100"/>
                    <a:pt x="0" y="5314383"/>
                    <a:pt x="0" y="5243185"/>
                  </a:cubicBezTo>
                  <a:lnTo>
                    <a:pt x="0" y="1289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836421" numCol="1" spcCol="1270" anchor="t" anchorCtr="0">
              <a:noAutofit/>
            </a:bodyPr>
            <a:lstStyle/>
            <a:p>
              <a:pPr defTabSz="533400">
                <a:lnSpc>
                  <a:spcPct val="90000"/>
                </a:lnSpc>
                <a:spcBef>
                  <a:spcPct val="0"/>
                </a:spcBef>
                <a:spcAft>
                  <a:spcPct val="35000"/>
                </a:spcAft>
              </a:pPr>
              <a:r>
                <a:rPr lang="en-US" sz="1200" dirty="0"/>
                <a:t>7-10 Days after E&amp;C</a:t>
              </a:r>
            </a:p>
          </p:txBody>
        </p:sp>
        <p:sp>
          <p:nvSpPr>
            <p:cNvPr id="25" name="Freeform: Shape 24">
              <a:extLst>
                <a:ext uri="{FF2B5EF4-FFF2-40B4-BE49-F238E27FC236}">
                  <a16:creationId xmlns:a16="http://schemas.microsoft.com/office/drawing/2014/main" id="{DB628861-051B-EA74-5DD5-C8C353D5A2D1}"/>
                </a:ext>
              </a:extLst>
            </p:cNvPr>
            <p:cNvSpPr/>
            <p:nvPr/>
          </p:nvSpPr>
          <p:spPr>
            <a:xfrm>
              <a:off x="10560662" y="1855402"/>
              <a:ext cx="1818274" cy="4090032"/>
            </a:xfrm>
            <a:custGeom>
              <a:avLst/>
              <a:gdLst>
                <a:gd name="connsiteX0" fmla="*/ 0 w 1289152"/>
                <a:gd name="connsiteY0" fmla="*/ 128915 h 1790700"/>
                <a:gd name="connsiteX1" fmla="*/ 128915 w 1289152"/>
                <a:gd name="connsiteY1" fmla="*/ 0 h 1790700"/>
                <a:gd name="connsiteX2" fmla="*/ 1160237 w 1289152"/>
                <a:gd name="connsiteY2" fmla="*/ 0 h 1790700"/>
                <a:gd name="connsiteX3" fmla="*/ 1289152 w 1289152"/>
                <a:gd name="connsiteY3" fmla="*/ 128915 h 1790700"/>
                <a:gd name="connsiteX4" fmla="*/ 1289152 w 1289152"/>
                <a:gd name="connsiteY4" fmla="*/ 1661785 h 1790700"/>
                <a:gd name="connsiteX5" fmla="*/ 1160237 w 1289152"/>
                <a:gd name="connsiteY5" fmla="*/ 1790700 h 1790700"/>
                <a:gd name="connsiteX6" fmla="*/ 128915 w 1289152"/>
                <a:gd name="connsiteY6" fmla="*/ 1790700 h 1790700"/>
                <a:gd name="connsiteX7" fmla="*/ 0 w 1289152"/>
                <a:gd name="connsiteY7" fmla="*/ 1661785 h 1790700"/>
                <a:gd name="connsiteX8" fmla="*/ 0 w 1289152"/>
                <a:gd name="connsiteY8" fmla="*/ 12891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152" h="1790700">
                  <a:moveTo>
                    <a:pt x="0" y="128915"/>
                  </a:moveTo>
                  <a:cubicBezTo>
                    <a:pt x="0" y="57717"/>
                    <a:pt x="57717" y="0"/>
                    <a:pt x="128915" y="0"/>
                  </a:cubicBezTo>
                  <a:lnTo>
                    <a:pt x="1160237" y="0"/>
                  </a:lnTo>
                  <a:cubicBezTo>
                    <a:pt x="1231435" y="0"/>
                    <a:pt x="1289152" y="57717"/>
                    <a:pt x="1289152" y="128915"/>
                  </a:cubicBezTo>
                  <a:lnTo>
                    <a:pt x="1289152" y="1661785"/>
                  </a:lnTo>
                  <a:cubicBezTo>
                    <a:pt x="1289152" y="1732983"/>
                    <a:pt x="1231435" y="1790700"/>
                    <a:pt x="1160237" y="1790700"/>
                  </a:cubicBezTo>
                  <a:lnTo>
                    <a:pt x="128915" y="1790700"/>
                  </a:lnTo>
                  <a:cubicBezTo>
                    <a:pt x="57717" y="1790700"/>
                    <a:pt x="0" y="1732983"/>
                    <a:pt x="0" y="1661785"/>
                  </a:cubicBezTo>
                  <a:lnTo>
                    <a:pt x="0" y="12891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02" tIns="123102" rIns="123102" bIns="123102" numCol="1" spcCol="1270" anchor="t" anchorCtr="0">
              <a:noAutofit/>
            </a:bodyPr>
            <a:lstStyle/>
            <a:p>
              <a:pPr marL="117475" lvl="2" indent="-114300" defTabSz="533400">
                <a:lnSpc>
                  <a:spcPct val="90000"/>
                </a:lnSpc>
                <a:spcBef>
                  <a:spcPct val="0"/>
                </a:spcBef>
                <a:spcAft>
                  <a:spcPct val="15000"/>
                </a:spcAft>
                <a:buChar char="•"/>
              </a:pPr>
              <a:r>
                <a:rPr lang="en-US" sz="1200" dirty="0"/>
                <a:t>SUP 18 Communications Officer or WSS CAV Analyst emails results to BSO/Plant</a:t>
              </a:r>
            </a:p>
          </p:txBody>
        </p:sp>
      </p:grpSp>
      <p:sp>
        <p:nvSpPr>
          <p:cNvPr id="3" name="Rectangle 7">
            <a:extLst>
              <a:ext uri="{FF2B5EF4-FFF2-40B4-BE49-F238E27FC236}">
                <a16:creationId xmlns:a16="http://schemas.microsoft.com/office/drawing/2014/main" id="{0813BA95-7876-E391-C690-0F9253107FF5}"/>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4" name="TextBox 3">
            <a:extLst>
              <a:ext uri="{FF2B5EF4-FFF2-40B4-BE49-F238E27FC236}">
                <a16:creationId xmlns:a16="http://schemas.microsoft.com/office/drawing/2014/main" id="{6105287A-CAFE-FA17-C6B4-EDB64742EE46}"/>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4955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DECFB-B826-8D31-CBC3-C1B559B5F154}"/>
              </a:ext>
            </a:extLst>
          </p:cNvPr>
          <p:cNvSpPr txBox="1">
            <a:spLocks/>
          </p:cNvSpPr>
          <p:nvPr/>
        </p:nvSpPr>
        <p:spPr>
          <a:xfrm>
            <a:off x="3036981" y="323850"/>
            <a:ext cx="8107269" cy="788590"/>
          </a:xfrm>
          <a:prstGeom prst="rect">
            <a:avLst/>
          </a:prstGeom>
        </p:spPr>
        <p:txBody>
          <a:bodyPr vert="horz" lIns="45720" tIns="45720" rIns="45720" bIns="45720" rtlCol="0" anchor="b" anchorCtr="0">
            <a:noAutofit/>
          </a:bodyPr>
          <a:lst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a:lstStyle>
          <a:p>
            <a:r>
              <a:rPr lang="en-US" sz="2400" dirty="0"/>
              <a:t>Audit / Oversight Testing Expectations – </a:t>
            </a:r>
            <a:br>
              <a:rPr lang="en-US" sz="2400" dirty="0"/>
            </a:br>
            <a:r>
              <a:rPr lang="en-US" sz="2400" dirty="0"/>
              <a:t>On-Site Visit: Other</a:t>
            </a:r>
          </a:p>
        </p:txBody>
      </p:sp>
      <p:sp>
        <p:nvSpPr>
          <p:cNvPr id="3" name="Text Placeholder 2"/>
          <p:cNvSpPr>
            <a:spLocks noGrp="1"/>
          </p:cNvSpPr>
          <p:nvPr>
            <p:ph type="body" sz="quarter" idx="12"/>
          </p:nvPr>
        </p:nvSpPr>
        <p:spPr>
          <a:xfrm>
            <a:off x="976595" y="1829986"/>
            <a:ext cx="10262905" cy="3180164"/>
          </a:xfrm>
        </p:spPr>
        <p:txBody>
          <a:bodyPr/>
          <a:lstStyle/>
          <a:p>
            <a:pPr marL="274320" indent="-274320"/>
            <a:r>
              <a:rPr lang="en-US" sz="2000" b="1" dirty="0">
                <a:solidFill>
                  <a:srgbClr val="002060"/>
                </a:solidFill>
              </a:rPr>
              <a:t>Walkthroughs (Audit Only)</a:t>
            </a:r>
          </a:p>
          <a:p>
            <a:pPr marL="274320" indent="-274320">
              <a:lnSpc>
                <a:spcPts val="200"/>
              </a:lnSpc>
            </a:pPr>
            <a:endParaRPr lang="en-US" sz="1800" dirty="0"/>
          </a:p>
          <a:p>
            <a:pPr lvl="2" indent="-182880">
              <a:buFont typeface="Arial" panose="020B0604020202020204" pitchFamily="34" charset="0"/>
              <a:buChar char="•"/>
            </a:pPr>
            <a:r>
              <a:rPr lang="en-US" sz="1800" dirty="0">
                <a:solidFill>
                  <a:srgbClr val="002060"/>
                </a:solidFill>
              </a:rPr>
              <a:t>IPA will identify processes to be walked through during Planning Meeting held two weeks prior to the scheduled visit, if any</a:t>
            </a:r>
          </a:p>
          <a:p>
            <a:pPr lvl="2" indent="-182880">
              <a:lnSpc>
                <a:spcPts val="500"/>
              </a:lnSpc>
              <a:buFont typeface="Arial" panose="020B0604020202020204" pitchFamily="34" charset="0"/>
              <a:buChar char="•"/>
            </a:pPr>
            <a:endParaRPr lang="en-US" sz="1800" dirty="0">
              <a:solidFill>
                <a:srgbClr val="002060"/>
              </a:solidFill>
            </a:endParaRPr>
          </a:p>
          <a:p>
            <a:pPr lvl="2" indent="-182880">
              <a:buFont typeface="Arial" panose="020B0604020202020204" pitchFamily="34" charset="0"/>
              <a:buChar char="•"/>
            </a:pPr>
            <a:r>
              <a:rPr lang="en-US" sz="1800" dirty="0">
                <a:solidFill>
                  <a:srgbClr val="002060"/>
                </a:solidFill>
              </a:rPr>
              <a:t>Plant shows the IPA and NAVSUP Testing Team how they perform the requested process by live demonstrations</a:t>
            </a:r>
          </a:p>
          <a:p>
            <a:pPr lvl="2" indent="-182880">
              <a:lnSpc>
                <a:spcPts val="500"/>
              </a:lnSpc>
              <a:buFont typeface="Arial" panose="020B0604020202020204" pitchFamily="34" charset="0"/>
              <a:buChar char="•"/>
            </a:pPr>
            <a:endParaRPr lang="en-US" sz="1800" dirty="0">
              <a:solidFill>
                <a:srgbClr val="002060"/>
              </a:solidFill>
            </a:endParaRPr>
          </a:p>
          <a:p>
            <a:pPr lvl="2" indent="-182880">
              <a:buFont typeface="Arial" panose="020B0604020202020204" pitchFamily="34" charset="0"/>
              <a:buChar char="•"/>
            </a:pPr>
            <a:r>
              <a:rPr lang="en-US" sz="1800" dirty="0">
                <a:solidFill>
                  <a:srgbClr val="002060"/>
                </a:solidFill>
              </a:rPr>
              <a:t>KSDs may be requested by IPA</a:t>
            </a:r>
          </a:p>
          <a:p>
            <a:pPr lvl="2">
              <a:buFont typeface="Arial" panose="020B0604020202020204" pitchFamily="34" charset="0"/>
              <a:buChar char="•"/>
            </a:pPr>
            <a:endParaRPr lang="en-US" sz="1600" dirty="0"/>
          </a:p>
          <a:p>
            <a:pPr marL="274320" indent="-274320"/>
            <a:r>
              <a:rPr lang="en-US" sz="2000" b="1" dirty="0">
                <a:solidFill>
                  <a:srgbClr val="002060"/>
                </a:solidFill>
              </a:rPr>
              <a:t>Training (Oversight Testing Only)</a:t>
            </a:r>
          </a:p>
          <a:p>
            <a:pPr>
              <a:lnSpc>
                <a:spcPts val="200"/>
              </a:lnSpc>
            </a:pPr>
            <a:endParaRPr lang="en-US" sz="1800" dirty="0"/>
          </a:p>
          <a:p>
            <a:pPr marL="457200" lvl="1" indent="-182880">
              <a:buFont typeface="Arial" panose="020B0604020202020204" pitchFamily="34" charset="0"/>
              <a:buChar char="•"/>
            </a:pPr>
            <a:r>
              <a:rPr lang="en-US" sz="1800" dirty="0">
                <a:solidFill>
                  <a:srgbClr val="002060"/>
                </a:solidFill>
              </a:rPr>
              <a:t>NAVSUP Testing Team provides training/instruction to Plant personnel as required or requested</a:t>
            </a:r>
          </a:p>
        </p:txBody>
      </p:sp>
      <p:sp>
        <p:nvSpPr>
          <p:cNvPr id="4" name="Rectangle 7">
            <a:extLst>
              <a:ext uri="{FF2B5EF4-FFF2-40B4-BE49-F238E27FC236}">
                <a16:creationId xmlns:a16="http://schemas.microsoft.com/office/drawing/2014/main" id="{00F16FEC-91CB-8D52-B5BA-3E0E350A5EED}"/>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2" name="TextBox 1">
            <a:extLst>
              <a:ext uri="{FF2B5EF4-FFF2-40B4-BE49-F238E27FC236}">
                <a16:creationId xmlns:a16="http://schemas.microsoft.com/office/drawing/2014/main" id="{543A01DA-D595-BA3F-B06E-51D41C2541A2}"/>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5352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052795" y="1887137"/>
            <a:ext cx="10339105" cy="3570688"/>
          </a:xfrm>
        </p:spPr>
        <p:txBody>
          <a:bodyPr/>
          <a:lstStyle/>
          <a:p>
            <a:pPr marL="182880" indent="-182880"/>
            <a:r>
              <a:rPr lang="en-US" sz="2000" b="1" dirty="0">
                <a:solidFill>
                  <a:srgbClr val="002060"/>
                </a:solidFill>
              </a:rPr>
              <a:t>E&amp;C Testing</a:t>
            </a:r>
          </a:p>
          <a:p>
            <a:pPr>
              <a:lnSpc>
                <a:spcPts val="500"/>
              </a:lnSpc>
            </a:pPr>
            <a:endParaRPr lang="en-US" sz="2000" b="1" dirty="0"/>
          </a:p>
          <a:p>
            <a:pPr marL="365760" lvl="1" indent="-182880">
              <a:buFont typeface="Arial" panose="020B0604020202020204" pitchFamily="34" charset="0"/>
              <a:buChar char="•"/>
            </a:pPr>
            <a:r>
              <a:rPr lang="en-US" sz="1600" dirty="0">
                <a:solidFill>
                  <a:srgbClr val="002060"/>
                </a:solidFill>
              </a:rPr>
              <a:t>IPA / NAVSUP Testing Team provides list of Existence NIINs to be counted each day, and requests </a:t>
            </a:r>
            <a:br>
              <a:rPr lang="en-US" sz="1600" dirty="0">
                <a:solidFill>
                  <a:srgbClr val="002060"/>
                </a:solidFill>
              </a:rPr>
            </a:br>
            <a:r>
              <a:rPr lang="en-US" sz="1600" dirty="0">
                <a:solidFill>
                  <a:srgbClr val="002060"/>
                </a:solidFill>
              </a:rPr>
              <a:t>on-hand inventory balance reports from Plant and NAVSUP </a:t>
            </a:r>
          </a:p>
          <a:p>
            <a:pPr marL="365760" lvl="1" indent="-182880">
              <a:buFont typeface="Arial" panose="020B0604020202020204" pitchFamily="34" charset="0"/>
              <a:buChar char="•"/>
            </a:pPr>
            <a:endParaRPr lang="en-US" sz="1600" dirty="0">
              <a:solidFill>
                <a:srgbClr val="002060"/>
              </a:solidFill>
            </a:endParaRPr>
          </a:p>
          <a:p>
            <a:pPr marL="365760" lvl="1" indent="-182880">
              <a:buFont typeface="Arial" panose="020B0604020202020204" pitchFamily="34" charset="0"/>
              <a:buChar char="•"/>
            </a:pPr>
            <a:r>
              <a:rPr lang="en-US" sz="1600" dirty="0">
                <a:solidFill>
                  <a:srgbClr val="002060"/>
                </a:solidFill>
              </a:rPr>
              <a:t>IPA / NAVSUP Testing Team judgmentally selects Completeness NIINs from the plant floor, and </a:t>
            </a:r>
            <a:br>
              <a:rPr lang="en-US" sz="1600" dirty="0">
                <a:solidFill>
                  <a:srgbClr val="002060"/>
                </a:solidFill>
              </a:rPr>
            </a:br>
            <a:r>
              <a:rPr lang="en-US" sz="1600" dirty="0">
                <a:solidFill>
                  <a:srgbClr val="002060"/>
                </a:solidFill>
              </a:rPr>
              <a:t>requests on-hand inventory balance reports from Plant and NAVSUP</a:t>
            </a:r>
          </a:p>
          <a:p>
            <a:pPr marL="365760" lvl="1" indent="-182880">
              <a:buFont typeface="Arial" panose="020B0604020202020204" pitchFamily="34" charset="0"/>
              <a:buChar char="•"/>
            </a:pPr>
            <a:endParaRPr lang="en-US" sz="1600" dirty="0">
              <a:solidFill>
                <a:srgbClr val="002060"/>
              </a:solidFill>
            </a:endParaRPr>
          </a:p>
          <a:p>
            <a:pPr marL="365760" lvl="1" indent="-182880">
              <a:buFont typeface="Arial" panose="020B0604020202020204" pitchFamily="34" charset="0"/>
              <a:buChar char="•"/>
            </a:pPr>
            <a:r>
              <a:rPr lang="en-US" sz="1600" dirty="0">
                <a:solidFill>
                  <a:srgbClr val="002060"/>
                </a:solidFill>
              </a:rPr>
              <a:t>Existence and Completeness NIINs are observed and counted</a:t>
            </a:r>
          </a:p>
          <a:p>
            <a:pPr marL="365760" lvl="1" indent="-182880">
              <a:buFont typeface="Arial" panose="020B0604020202020204" pitchFamily="34" charset="0"/>
              <a:buChar char="•"/>
            </a:pPr>
            <a:endParaRPr lang="en-US" sz="1600" dirty="0">
              <a:solidFill>
                <a:srgbClr val="002060"/>
              </a:solidFill>
            </a:endParaRPr>
          </a:p>
          <a:p>
            <a:pPr marL="365760" lvl="1" indent="-182880">
              <a:buFont typeface="Arial" panose="020B0604020202020204" pitchFamily="34" charset="0"/>
              <a:buChar char="•"/>
            </a:pPr>
            <a:r>
              <a:rPr lang="en-US" sz="1600" dirty="0">
                <a:solidFill>
                  <a:srgbClr val="002060"/>
                </a:solidFill>
              </a:rPr>
              <a:t>Key Supporting Documents (KSDs) may be requested by IPA / NAVSUP Testing Team</a:t>
            </a:r>
          </a:p>
          <a:p>
            <a:pPr marL="365760" lvl="1" indent="-182880">
              <a:buFont typeface="Arial" panose="020B0604020202020204" pitchFamily="34" charset="0"/>
              <a:buChar char="•"/>
            </a:pPr>
            <a:endParaRPr lang="en-US" sz="1600" dirty="0">
              <a:solidFill>
                <a:srgbClr val="002060"/>
              </a:solidFill>
            </a:endParaRPr>
          </a:p>
          <a:p>
            <a:pPr marL="365760" lvl="1" indent="-182880">
              <a:buFont typeface="Arial" panose="020B0604020202020204" pitchFamily="34" charset="0"/>
              <a:buChar char="•"/>
            </a:pPr>
            <a:r>
              <a:rPr lang="en-US" sz="1600" dirty="0">
                <a:solidFill>
                  <a:srgbClr val="002060"/>
                </a:solidFill>
              </a:rPr>
              <a:t>Requested KSDs are provided by Plant to IPA / NAVSUP Testing Team</a:t>
            </a:r>
          </a:p>
        </p:txBody>
      </p:sp>
      <p:sp>
        <p:nvSpPr>
          <p:cNvPr id="4" name="Rectangle 7">
            <a:extLst>
              <a:ext uri="{FF2B5EF4-FFF2-40B4-BE49-F238E27FC236}">
                <a16:creationId xmlns:a16="http://schemas.microsoft.com/office/drawing/2014/main" id="{FE2D88AD-9449-7A78-3F47-B7C42EC11A58}"/>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5" name="Title 1">
            <a:extLst>
              <a:ext uri="{FF2B5EF4-FFF2-40B4-BE49-F238E27FC236}">
                <a16:creationId xmlns:a16="http://schemas.microsoft.com/office/drawing/2014/main" id="{923DA0BD-F3F7-A489-CC44-793C26E8429B}"/>
              </a:ext>
            </a:extLst>
          </p:cNvPr>
          <p:cNvSpPr txBox="1">
            <a:spLocks/>
          </p:cNvSpPr>
          <p:nvPr/>
        </p:nvSpPr>
        <p:spPr>
          <a:xfrm>
            <a:off x="3036981" y="323850"/>
            <a:ext cx="6935693" cy="788590"/>
          </a:xfrm>
          <a:prstGeom prst="rect">
            <a:avLst/>
          </a:prstGeom>
        </p:spPr>
        <p:txBody>
          <a:bodyPr vert="horz" lIns="45720" tIns="45720" rIns="45720" bIns="45720" rtlCol="0" anchor="b" anchorCtr="0">
            <a:noAutofit/>
          </a:bodyPr>
          <a:lst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a:lstStyle>
          <a:p>
            <a:r>
              <a:rPr lang="en-US" sz="2400" dirty="0"/>
              <a:t>Audit / Oversight Testing Expectations – </a:t>
            </a:r>
            <a:br>
              <a:rPr lang="en-US" sz="2400" dirty="0"/>
            </a:br>
            <a:r>
              <a:rPr lang="en-US" sz="2400" dirty="0"/>
              <a:t>On-Site Visit: E&amp;C Testing</a:t>
            </a:r>
          </a:p>
        </p:txBody>
      </p:sp>
      <p:sp>
        <p:nvSpPr>
          <p:cNvPr id="2" name="TextBox 1">
            <a:extLst>
              <a:ext uri="{FF2B5EF4-FFF2-40B4-BE49-F238E27FC236}">
                <a16:creationId xmlns:a16="http://schemas.microsoft.com/office/drawing/2014/main" id="{B167F024-157E-9E02-3F68-BEC2C8B03538}"/>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4872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81" y="323850"/>
            <a:ext cx="8107269" cy="788590"/>
          </a:xfrm>
        </p:spPr>
        <p:txBody>
          <a:bodyPr/>
          <a:lstStyle/>
          <a:p>
            <a:r>
              <a:rPr lang="en-US" sz="2400" dirty="0"/>
              <a:t>Audit / Oversight Testing Expectations – </a:t>
            </a:r>
            <a:br>
              <a:rPr lang="en-US" sz="2400" dirty="0"/>
            </a:br>
            <a:r>
              <a:rPr lang="en-US" sz="2400" dirty="0"/>
              <a:t>On-Site Visit: Meetings</a:t>
            </a:r>
          </a:p>
        </p:txBody>
      </p:sp>
      <p:sp>
        <p:nvSpPr>
          <p:cNvPr id="11" name="Content Placeholder 6">
            <a:extLst>
              <a:ext uri="{FF2B5EF4-FFF2-40B4-BE49-F238E27FC236}">
                <a16:creationId xmlns:a16="http://schemas.microsoft.com/office/drawing/2014/main" id="{4489ECD8-DDE0-4A36-9D10-4617310F8BA8}"/>
              </a:ext>
            </a:extLst>
          </p:cNvPr>
          <p:cNvSpPr txBox="1">
            <a:spLocks/>
          </p:cNvSpPr>
          <p:nvPr/>
        </p:nvSpPr>
        <p:spPr>
          <a:xfrm>
            <a:off x="789214" y="1657350"/>
            <a:ext cx="5181600" cy="1533163"/>
          </a:xfrm>
          <a:custGeom>
            <a:avLst/>
            <a:gdLst>
              <a:gd name="connsiteX0" fmla="*/ 0 w 5181600"/>
              <a:gd name="connsiteY0" fmla="*/ 0 h 1533163"/>
              <a:gd name="connsiteX1" fmla="*/ 544068 w 5181600"/>
              <a:gd name="connsiteY1" fmla="*/ 0 h 1533163"/>
              <a:gd name="connsiteX2" fmla="*/ 1191768 w 5181600"/>
              <a:gd name="connsiteY2" fmla="*/ 0 h 1533163"/>
              <a:gd name="connsiteX3" fmla="*/ 1891284 w 5181600"/>
              <a:gd name="connsiteY3" fmla="*/ 0 h 1533163"/>
              <a:gd name="connsiteX4" fmla="*/ 2538984 w 5181600"/>
              <a:gd name="connsiteY4" fmla="*/ 0 h 1533163"/>
              <a:gd name="connsiteX5" fmla="*/ 3238500 w 5181600"/>
              <a:gd name="connsiteY5" fmla="*/ 0 h 1533163"/>
              <a:gd name="connsiteX6" fmla="*/ 3730752 w 5181600"/>
              <a:gd name="connsiteY6" fmla="*/ 0 h 1533163"/>
              <a:gd name="connsiteX7" fmla="*/ 4223004 w 5181600"/>
              <a:gd name="connsiteY7" fmla="*/ 0 h 1533163"/>
              <a:gd name="connsiteX8" fmla="*/ 5181600 w 5181600"/>
              <a:gd name="connsiteY8" fmla="*/ 0 h 1533163"/>
              <a:gd name="connsiteX9" fmla="*/ 5181600 w 5181600"/>
              <a:gd name="connsiteY9" fmla="*/ 465059 h 1533163"/>
              <a:gd name="connsiteX10" fmla="*/ 5181600 w 5181600"/>
              <a:gd name="connsiteY10" fmla="*/ 976114 h 1533163"/>
              <a:gd name="connsiteX11" fmla="*/ 5181600 w 5181600"/>
              <a:gd name="connsiteY11" fmla="*/ 1533163 h 1533163"/>
              <a:gd name="connsiteX12" fmla="*/ 4482084 w 5181600"/>
              <a:gd name="connsiteY12" fmla="*/ 1533163 h 1533163"/>
              <a:gd name="connsiteX13" fmla="*/ 3886200 w 5181600"/>
              <a:gd name="connsiteY13" fmla="*/ 1533163 h 1533163"/>
              <a:gd name="connsiteX14" fmla="*/ 3186684 w 5181600"/>
              <a:gd name="connsiteY14" fmla="*/ 1533163 h 1533163"/>
              <a:gd name="connsiteX15" fmla="*/ 2487168 w 5181600"/>
              <a:gd name="connsiteY15" fmla="*/ 1533163 h 1533163"/>
              <a:gd name="connsiteX16" fmla="*/ 1943100 w 5181600"/>
              <a:gd name="connsiteY16" fmla="*/ 1533163 h 1533163"/>
              <a:gd name="connsiteX17" fmla="*/ 1347216 w 5181600"/>
              <a:gd name="connsiteY17" fmla="*/ 1533163 h 1533163"/>
              <a:gd name="connsiteX18" fmla="*/ 595884 w 5181600"/>
              <a:gd name="connsiteY18" fmla="*/ 1533163 h 1533163"/>
              <a:gd name="connsiteX19" fmla="*/ 0 w 5181600"/>
              <a:gd name="connsiteY19" fmla="*/ 1533163 h 1533163"/>
              <a:gd name="connsiteX20" fmla="*/ 0 w 5181600"/>
              <a:gd name="connsiteY20" fmla="*/ 1006777 h 1533163"/>
              <a:gd name="connsiteX21" fmla="*/ 0 w 5181600"/>
              <a:gd name="connsiteY21" fmla="*/ 526386 h 1533163"/>
              <a:gd name="connsiteX22" fmla="*/ 0 w 5181600"/>
              <a:gd name="connsiteY22" fmla="*/ 0 h 15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81600" h="1533163" fill="none" extrusionOk="0">
                <a:moveTo>
                  <a:pt x="0" y="0"/>
                </a:moveTo>
                <a:cubicBezTo>
                  <a:pt x="125113" y="-21406"/>
                  <a:pt x="408241" y="20339"/>
                  <a:pt x="544068" y="0"/>
                </a:cubicBezTo>
                <a:cubicBezTo>
                  <a:pt x="679895" y="-20339"/>
                  <a:pt x="1053160" y="-1147"/>
                  <a:pt x="1191768" y="0"/>
                </a:cubicBezTo>
                <a:cubicBezTo>
                  <a:pt x="1330376" y="1147"/>
                  <a:pt x="1645857" y="-2660"/>
                  <a:pt x="1891284" y="0"/>
                </a:cubicBezTo>
                <a:cubicBezTo>
                  <a:pt x="2136711" y="2660"/>
                  <a:pt x="2401668" y="-21634"/>
                  <a:pt x="2538984" y="0"/>
                </a:cubicBezTo>
                <a:cubicBezTo>
                  <a:pt x="2676300" y="21634"/>
                  <a:pt x="2895325" y="-27288"/>
                  <a:pt x="3238500" y="0"/>
                </a:cubicBezTo>
                <a:cubicBezTo>
                  <a:pt x="3581675" y="27288"/>
                  <a:pt x="3510368" y="23275"/>
                  <a:pt x="3730752" y="0"/>
                </a:cubicBezTo>
                <a:cubicBezTo>
                  <a:pt x="3951136" y="-23275"/>
                  <a:pt x="4035585" y="-1912"/>
                  <a:pt x="4223004" y="0"/>
                </a:cubicBezTo>
                <a:cubicBezTo>
                  <a:pt x="4410423" y="1912"/>
                  <a:pt x="4844823" y="24626"/>
                  <a:pt x="5181600" y="0"/>
                </a:cubicBezTo>
                <a:cubicBezTo>
                  <a:pt x="5204436" y="105456"/>
                  <a:pt x="5168556" y="345017"/>
                  <a:pt x="5181600" y="465059"/>
                </a:cubicBezTo>
                <a:cubicBezTo>
                  <a:pt x="5194644" y="585101"/>
                  <a:pt x="5185871" y="872263"/>
                  <a:pt x="5181600" y="976114"/>
                </a:cubicBezTo>
                <a:cubicBezTo>
                  <a:pt x="5177329" y="1079966"/>
                  <a:pt x="5178176" y="1352024"/>
                  <a:pt x="5181600" y="1533163"/>
                </a:cubicBezTo>
                <a:cubicBezTo>
                  <a:pt x="5006162" y="1502377"/>
                  <a:pt x="4669296" y="1538219"/>
                  <a:pt x="4482084" y="1533163"/>
                </a:cubicBezTo>
                <a:cubicBezTo>
                  <a:pt x="4294872" y="1528107"/>
                  <a:pt x="4175532" y="1523842"/>
                  <a:pt x="3886200" y="1533163"/>
                </a:cubicBezTo>
                <a:cubicBezTo>
                  <a:pt x="3596868" y="1542484"/>
                  <a:pt x="3511628" y="1524919"/>
                  <a:pt x="3186684" y="1533163"/>
                </a:cubicBezTo>
                <a:cubicBezTo>
                  <a:pt x="2861740" y="1541407"/>
                  <a:pt x="2692082" y="1554844"/>
                  <a:pt x="2487168" y="1533163"/>
                </a:cubicBezTo>
                <a:cubicBezTo>
                  <a:pt x="2282254" y="1511482"/>
                  <a:pt x="2073023" y="1534068"/>
                  <a:pt x="1943100" y="1533163"/>
                </a:cubicBezTo>
                <a:cubicBezTo>
                  <a:pt x="1813177" y="1532258"/>
                  <a:pt x="1491620" y="1530171"/>
                  <a:pt x="1347216" y="1533163"/>
                </a:cubicBezTo>
                <a:cubicBezTo>
                  <a:pt x="1202812" y="1536155"/>
                  <a:pt x="867028" y="1501878"/>
                  <a:pt x="595884" y="1533163"/>
                </a:cubicBezTo>
                <a:cubicBezTo>
                  <a:pt x="324740" y="1564448"/>
                  <a:pt x="223997" y="1559627"/>
                  <a:pt x="0" y="1533163"/>
                </a:cubicBezTo>
                <a:cubicBezTo>
                  <a:pt x="-542" y="1278985"/>
                  <a:pt x="19420" y="1116752"/>
                  <a:pt x="0" y="1006777"/>
                </a:cubicBezTo>
                <a:cubicBezTo>
                  <a:pt x="-19420" y="896802"/>
                  <a:pt x="10697" y="651546"/>
                  <a:pt x="0" y="526386"/>
                </a:cubicBezTo>
                <a:cubicBezTo>
                  <a:pt x="-10697" y="401226"/>
                  <a:pt x="-509" y="181985"/>
                  <a:pt x="0" y="0"/>
                </a:cubicBezTo>
                <a:close/>
              </a:path>
              <a:path w="5181600" h="1533163" stroke="0" extrusionOk="0">
                <a:moveTo>
                  <a:pt x="0" y="0"/>
                </a:moveTo>
                <a:cubicBezTo>
                  <a:pt x="109735" y="-16131"/>
                  <a:pt x="352897" y="9635"/>
                  <a:pt x="544068" y="0"/>
                </a:cubicBezTo>
                <a:cubicBezTo>
                  <a:pt x="735239" y="-9635"/>
                  <a:pt x="898496" y="25196"/>
                  <a:pt x="1139952" y="0"/>
                </a:cubicBezTo>
                <a:cubicBezTo>
                  <a:pt x="1381408" y="-25196"/>
                  <a:pt x="1567069" y="-17767"/>
                  <a:pt x="1735836" y="0"/>
                </a:cubicBezTo>
                <a:cubicBezTo>
                  <a:pt x="1904603" y="17767"/>
                  <a:pt x="2142955" y="1849"/>
                  <a:pt x="2487168" y="0"/>
                </a:cubicBezTo>
                <a:cubicBezTo>
                  <a:pt x="2831381" y="-1849"/>
                  <a:pt x="2882311" y="-7685"/>
                  <a:pt x="3134868" y="0"/>
                </a:cubicBezTo>
                <a:cubicBezTo>
                  <a:pt x="3387425" y="7685"/>
                  <a:pt x="3565057" y="-16340"/>
                  <a:pt x="3678936" y="0"/>
                </a:cubicBezTo>
                <a:cubicBezTo>
                  <a:pt x="3792815" y="16340"/>
                  <a:pt x="4172237" y="20634"/>
                  <a:pt x="4378452" y="0"/>
                </a:cubicBezTo>
                <a:cubicBezTo>
                  <a:pt x="4584667" y="-20634"/>
                  <a:pt x="4902090" y="386"/>
                  <a:pt x="5181600" y="0"/>
                </a:cubicBezTo>
                <a:cubicBezTo>
                  <a:pt x="5159919" y="144696"/>
                  <a:pt x="5187775" y="285031"/>
                  <a:pt x="5181600" y="511054"/>
                </a:cubicBezTo>
                <a:cubicBezTo>
                  <a:pt x="5175425" y="737077"/>
                  <a:pt x="5156956" y="918257"/>
                  <a:pt x="5181600" y="1052772"/>
                </a:cubicBezTo>
                <a:cubicBezTo>
                  <a:pt x="5206244" y="1187287"/>
                  <a:pt x="5164098" y="1389833"/>
                  <a:pt x="5181600" y="1533163"/>
                </a:cubicBezTo>
                <a:cubicBezTo>
                  <a:pt x="4901065" y="1500812"/>
                  <a:pt x="4695474" y="1503429"/>
                  <a:pt x="4533900" y="1533163"/>
                </a:cubicBezTo>
                <a:cubicBezTo>
                  <a:pt x="4372326" y="1562897"/>
                  <a:pt x="4198854" y="1506122"/>
                  <a:pt x="3886200" y="1533163"/>
                </a:cubicBezTo>
                <a:cubicBezTo>
                  <a:pt x="3573546" y="1560204"/>
                  <a:pt x="3418307" y="1564849"/>
                  <a:pt x="3186684" y="1533163"/>
                </a:cubicBezTo>
                <a:cubicBezTo>
                  <a:pt x="2955061" y="1501477"/>
                  <a:pt x="2936991" y="1546985"/>
                  <a:pt x="2694432" y="1533163"/>
                </a:cubicBezTo>
                <a:cubicBezTo>
                  <a:pt x="2451873" y="1519341"/>
                  <a:pt x="2198385" y="1544990"/>
                  <a:pt x="1943100" y="1533163"/>
                </a:cubicBezTo>
                <a:cubicBezTo>
                  <a:pt x="1687815" y="1521336"/>
                  <a:pt x="1502714" y="1541220"/>
                  <a:pt x="1347216" y="1533163"/>
                </a:cubicBezTo>
                <a:cubicBezTo>
                  <a:pt x="1191718" y="1525106"/>
                  <a:pt x="972245" y="1553266"/>
                  <a:pt x="647700" y="1533163"/>
                </a:cubicBezTo>
                <a:cubicBezTo>
                  <a:pt x="323155" y="1513060"/>
                  <a:pt x="205955" y="1556655"/>
                  <a:pt x="0" y="1533163"/>
                </a:cubicBezTo>
                <a:cubicBezTo>
                  <a:pt x="13709" y="1402120"/>
                  <a:pt x="7561" y="1227490"/>
                  <a:pt x="0" y="1022109"/>
                </a:cubicBezTo>
                <a:cubicBezTo>
                  <a:pt x="-7561" y="816728"/>
                  <a:pt x="23179" y="667150"/>
                  <a:pt x="0" y="526386"/>
                </a:cubicBezTo>
                <a:cubicBezTo>
                  <a:pt x="-23179" y="385622"/>
                  <a:pt x="2236" y="156420"/>
                  <a:pt x="0" y="0"/>
                </a:cubicBezTo>
                <a:close/>
              </a:path>
            </a:pathLst>
          </a:custGeom>
          <a:solidFill>
            <a:schemeClr val="bg1"/>
          </a:solidFill>
          <a:ln w="28575">
            <a:solidFill>
              <a:srgbClr val="FFC000"/>
            </a:solidFill>
            <a:extLst>
              <a:ext uri="{C807C97D-BFC1-408E-A445-0C87EB9F89A2}">
                <ask:lineSketchStyleProps xmlns:ask="http://schemas.microsoft.com/office/drawing/2018/sketchyshapes" sd="290154227">
                  <a:prstGeom prst="rect">
                    <a:avLst/>
                  </a:prstGeom>
                  <ask:type>
                    <ask:lineSketchFreehand/>
                  </ask:type>
                </ask:lineSketchStyleProps>
              </a:ext>
            </a:extLst>
          </a:ln>
          <a:effectLst>
            <a:outerShdw blurRad="50800" dist="38100" dir="2700000" algn="tl" rotWithShape="0">
              <a:prstClr val="black">
                <a:alpha val="40000"/>
              </a:prstClr>
            </a:outerShdw>
          </a:effectLst>
        </p:spPr>
        <p:txBody>
          <a:bodyPr vert="horz" lIns="91440" tIns="45720" rIns="91440" bIns="45720" rtlCol="0" anchor="ctr" anchorCtr="0">
            <a:normAutofit/>
          </a:bodyPr>
          <a:lstStyle>
            <a:lvl1pPr marL="126206" indent="-126206" algn="l" defTabSz="685800" rtl="0" eaLnBrk="1" latinLnBrk="0" hangingPunct="1">
              <a:lnSpc>
                <a:spcPct val="90000"/>
              </a:lnSpc>
              <a:spcBef>
                <a:spcPts val="750"/>
              </a:spcBef>
              <a:buClr>
                <a:srgbClr val="002A7E"/>
              </a:buClr>
              <a:buFont typeface="Wingdings" panose="05000000000000000000" pitchFamily="2" charset="2"/>
              <a:buChar char="§"/>
              <a:defRPr sz="1350" kern="1200">
                <a:solidFill>
                  <a:schemeClr val="tx1"/>
                </a:solidFill>
                <a:latin typeface="+mn-lt"/>
                <a:ea typeface="+mn-ea"/>
                <a:cs typeface="+mn-cs"/>
              </a:defRPr>
            </a:lvl1pPr>
            <a:lvl2pPr marL="300038" indent="-130969" algn="l" defTabSz="685800" rtl="0" eaLnBrk="1" latinLnBrk="0" hangingPunct="1">
              <a:lnSpc>
                <a:spcPct val="90000"/>
              </a:lnSpc>
              <a:spcBef>
                <a:spcPts val="375"/>
              </a:spcBef>
              <a:buClr>
                <a:srgbClr val="002060"/>
              </a:buClr>
              <a:buFont typeface="Arial" panose="020B0604020202020204" pitchFamily="34" charset="0"/>
              <a:buChar char="‒"/>
              <a:defRPr sz="1050" kern="1200">
                <a:solidFill>
                  <a:schemeClr val="tx1"/>
                </a:solidFill>
                <a:latin typeface="+mn-lt"/>
                <a:ea typeface="+mn-ea"/>
                <a:cs typeface="+mn-cs"/>
              </a:defRPr>
            </a:lvl2pPr>
            <a:lvl3pPr marL="431006" indent="-85725"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3pPr>
            <a:lvl4pPr marL="601266" indent="-130969" algn="l" defTabSz="685800" rtl="0" eaLnBrk="1" latinLnBrk="0" hangingPunct="1">
              <a:lnSpc>
                <a:spcPct val="90000"/>
              </a:lnSpc>
              <a:spcBef>
                <a:spcPts val="375"/>
              </a:spcBef>
              <a:buClr>
                <a:srgbClr val="002A7E"/>
              </a:buClr>
              <a:buFont typeface="Arial" panose="020B0604020202020204" pitchFamily="34" charset="0"/>
              <a:buChar char="‒"/>
              <a:defRPr sz="900" kern="1200">
                <a:solidFill>
                  <a:schemeClr val="tx1"/>
                </a:solidFill>
                <a:latin typeface="+mn-lt"/>
                <a:ea typeface="+mn-ea"/>
                <a:cs typeface="+mn-cs"/>
              </a:defRPr>
            </a:lvl4pPr>
            <a:lvl5pPr marL="770335" indent="-171450"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b="1" u="sng" dirty="0">
                <a:solidFill>
                  <a:srgbClr val="002060"/>
                </a:solidFill>
                <a:cs typeface="Arial" panose="020B0604020202020204" pitchFamily="34" charset="0"/>
              </a:rPr>
              <a:t>In-Brief Meeting</a:t>
            </a:r>
          </a:p>
          <a:p>
            <a:pPr marL="0" indent="0" algn="ctr">
              <a:buNone/>
            </a:pPr>
            <a:r>
              <a:rPr lang="en-US" sz="1600" dirty="0">
                <a:solidFill>
                  <a:srgbClr val="002060"/>
                </a:solidFill>
                <a:cs typeface="Arial" panose="020B0604020202020204" pitchFamily="34" charset="0"/>
              </a:rPr>
              <a:t>First day of event to introduce all parties, review </a:t>
            </a:r>
            <a:br>
              <a:rPr lang="en-US" sz="1600" dirty="0">
                <a:solidFill>
                  <a:srgbClr val="002060"/>
                </a:solidFill>
                <a:cs typeface="Arial" panose="020B0604020202020204" pitchFamily="34" charset="0"/>
              </a:rPr>
            </a:br>
            <a:r>
              <a:rPr lang="en-US" sz="1600" dirty="0">
                <a:solidFill>
                  <a:srgbClr val="002060"/>
                </a:solidFill>
                <a:cs typeface="Arial" panose="020B0604020202020204" pitchFamily="34" charset="0"/>
              </a:rPr>
              <a:t>the plan for the week, and address any questions </a:t>
            </a:r>
            <a:br>
              <a:rPr lang="en-US" sz="1600" dirty="0">
                <a:solidFill>
                  <a:srgbClr val="002060"/>
                </a:solidFill>
                <a:cs typeface="Arial" panose="020B0604020202020204" pitchFamily="34" charset="0"/>
              </a:rPr>
            </a:br>
            <a:r>
              <a:rPr lang="en-US" sz="1600" dirty="0">
                <a:solidFill>
                  <a:srgbClr val="002060"/>
                </a:solidFill>
                <a:cs typeface="Arial" panose="020B0604020202020204" pitchFamily="34" charset="0"/>
              </a:rPr>
              <a:t>prior to the start of the audit/testing.</a:t>
            </a:r>
          </a:p>
        </p:txBody>
      </p:sp>
      <p:sp>
        <p:nvSpPr>
          <p:cNvPr id="9" name="Content Placeholder 5">
            <a:extLst>
              <a:ext uri="{FF2B5EF4-FFF2-40B4-BE49-F238E27FC236}">
                <a16:creationId xmlns:a16="http://schemas.microsoft.com/office/drawing/2014/main" id="{7AEFD03F-CE72-01BD-BA91-D12B4E5F440C}"/>
              </a:ext>
            </a:extLst>
          </p:cNvPr>
          <p:cNvSpPr txBox="1">
            <a:spLocks/>
          </p:cNvSpPr>
          <p:nvPr/>
        </p:nvSpPr>
        <p:spPr>
          <a:xfrm>
            <a:off x="3759653" y="3103353"/>
            <a:ext cx="5181600" cy="1684304"/>
          </a:xfrm>
          <a:custGeom>
            <a:avLst/>
            <a:gdLst>
              <a:gd name="connsiteX0" fmla="*/ 0 w 5181600"/>
              <a:gd name="connsiteY0" fmla="*/ 0 h 1684304"/>
              <a:gd name="connsiteX1" fmla="*/ 647700 w 5181600"/>
              <a:gd name="connsiteY1" fmla="*/ 0 h 1684304"/>
              <a:gd name="connsiteX2" fmla="*/ 1243584 w 5181600"/>
              <a:gd name="connsiteY2" fmla="*/ 0 h 1684304"/>
              <a:gd name="connsiteX3" fmla="*/ 1891284 w 5181600"/>
              <a:gd name="connsiteY3" fmla="*/ 0 h 1684304"/>
              <a:gd name="connsiteX4" fmla="*/ 2538984 w 5181600"/>
              <a:gd name="connsiteY4" fmla="*/ 0 h 1684304"/>
              <a:gd name="connsiteX5" fmla="*/ 3290316 w 5181600"/>
              <a:gd name="connsiteY5" fmla="*/ 0 h 1684304"/>
              <a:gd name="connsiteX6" fmla="*/ 3782568 w 5181600"/>
              <a:gd name="connsiteY6" fmla="*/ 0 h 1684304"/>
              <a:gd name="connsiteX7" fmla="*/ 4274820 w 5181600"/>
              <a:gd name="connsiteY7" fmla="*/ 0 h 1684304"/>
              <a:gd name="connsiteX8" fmla="*/ 5181600 w 5181600"/>
              <a:gd name="connsiteY8" fmla="*/ 0 h 1684304"/>
              <a:gd name="connsiteX9" fmla="*/ 5181600 w 5181600"/>
              <a:gd name="connsiteY9" fmla="*/ 595121 h 1684304"/>
              <a:gd name="connsiteX10" fmla="*/ 5181600 w 5181600"/>
              <a:gd name="connsiteY10" fmla="*/ 1156555 h 1684304"/>
              <a:gd name="connsiteX11" fmla="*/ 5181600 w 5181600"/>
              <a:gd name="connsiteY11" fmla="*/ 1684304 h 1684304"/>
              <a:gd name="connsiteX12" fmla="*/ 4585716 w 5181600"/>
              <a:gd name="connsiteY12" fmla="*/ 1684304 h 1684304"/>
              <a:gd name="connsiteX13" fmla="*/ 3834384 w 5181600"/>
              <a:gd name="connsiteY13" fmla="*/ 1684304 h 1684304"/>
              <a:gd name="connsiteX14" fmla="*/ 3342132 w 5181600"/>
              <a:gd name="connsiteY14" fmla="*/ 1684304 h 1684304"/>
              <a:gd name="connsiteX15" fmla="*/ 2590800 w 5181600"/>
              <a:gd name="connsiteY15" fmla="*/ 1684304 h 1684304"/>
              <a:gd name="connsiteX16" fmla="*/ 1839468 w 5181600"/>
              <a:gd name="connsiteY16" fmla="*/ 1684304 h 1684304"/>
              <a:gd name="connsiteX17" fmla="*/ 1088136 w 5181600"/>
              <a:gd name="connsiteY17" fmla="*/ 1684304 h 1684304"/>
              <a:gd name="connsiteX18" fmla="*/ 0 w 5181600"/>
              <a:gd name="connsiteY18" fmla="*/ 1684304 h 1684304"/>
              <a:gd name="connsiteX19" fmla="*/ 0 w 5181600"/>
              <a:gd name="connsiteY19" fmla="*/ 1089183 h 1684304"/>
              <a:gd name="connsiteX20" fmla="*/ 0 w 5181600"/>
              <a:gd name="connsiteY20" fmla="*/ 578278 h 1684304"/>
              <a:gd name="connsiteX21" fmla="*/ 0 w 5181600"/>
              <a:gd name="connsiteY21" fmla="*/ 0 h 168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81600" h="1684304" fill="none" extrusionOk="0">
                <a:moveTo>
                  <a:pt x="0" y="0"/>
                </a:moveTo>
                <a:cubicBezTo>
                  <a:pt x="307197" y="10764"/>
                  <a:pt x="433368" y="32263"/>
                  <a:pt x="647700" y="0"/>
                </a:cubicBezTo>
                <a:cubicBezTo>
                  <a:pt x="862032" y="-32263"/>
                  <a:pt x="1000354" y="4661"/>
                  <a:pt x="1243584" y="0"/>
                </a:cubicBezTo>
                <a:cubicBezTo>
                  <a:pt x="1486814" y="-4661"/>
                  <a:pt x="1687855" y="-26824"/>
                  <a:pt x="1891284" y="0"/>
                </a:cubicBezTo>
                <a:cubicBezTo>
                  <a:pt x="2094713" y="26824"/>
                  <a:pt x="2302305" y="12993"/>
                  <a:pt x="2538984" y="0"/>
                </a:cubicBezTo>
                <a:cubicBezTo>
                  <a:pt x="2775663" y="-12993"/>
                  <a:pt x="3085328" y="-2027"/>
                  <a:pt x="3290316" y="0"/>
                </a:cubicBezTo>
                <a:cubicBezTo>
                  <a:pt x="3495304" y="2027"/>
                  <a:pt x="3555041" y="-7456"/>
                  <a:pt x="3782568" y="0"/>
                </a:cubicBezTo>
                <a:cubicBezTo>
                  <a:pt x="4010095" y="7456"/>
                  <a:pt x="4172232" y="19005"/>
                  <a:pt x="4274820" y="0"/>
                </a:cubicBezTo>
                <a:cubicBezTo>
                  <a:pt x="4377408" y="-19005"/>
                  <a:pt x="4775457" y="-17187"/>
                  <a:pt x="5181600" y="0"/>
                </a:cubicBezTo>
                <a:cubicBezTo>
                  <a:pt x="5162547" y="174280"/>
                  <a:pt x="5186555" y="401551"/>
                  <a:pt x="5181600" y="595121"/>
                </a:cubicBezTo>
                <a:cubicBezTo>
                  <a:pt x="5176645" y="788691"/>
                  <a:pt x="5187530" y="914336"/>
                  <a:pt x="5181600" y="1156555"/>
                </a:cubicBezTo>
                <a:cubicBezTo>
                  <a:pt x="5175670" y="1398774"/>
                  <a:pt x="5194965" y="1481007"/>
                  <a:pt x="5181600" y="1684304"/>
                </a:cubicBezTo>
                <a:cubicBezTo>
                  <a:pt x="4932304" y="1706743"/>
                  <a:pt x="4825343" y="1663293"/>
                  <a:pt x="4585716" y="1684304"/>
                </a:cubicBezTo>
                <a:cubicBezTo>
                  <a:pt x="4346089" y="1705315"/>
                  <a:pt x="4077747" y="1661443"/>
                  <a:pt x="3834384" y="1684304"/>
                </a:cubicBezTo>
                <a:cubicBezTo>
                  <a:pt x="3591021" y="1707165"/>
                  <a:pt x="3532435" y="1699436"/>
                  <a:pt x="3342132" y="1684304"/>
                </a:cubicBezTo>
                <a:cubicBezTo>
                  <a:pt x="3151829" y="1669172"/>
                  <a:pt x="2778215" y="1654434"/>
                  <a:pt x="2590800" y="1684304"/>
                </a:cubicBezTo>
                <a:cubicBezTo>
                  <a:pt x="2403385" y="1714174"/>
                  <a:pt x="2163605" y="1681606"/>
                  <a:pt x="1839468" y="1684304"/>
                </a:cubicBezTo>
                <a:cubicBezTo>
                  <a:pt x="1515331" y="1687002"/>
                  <a:pt x="1367775" y="1659562"/>
                  <a:pt x="1088136" y="1684304"/>
                </a:cubicBezTo>
                <a:cubicBezTo>
                  <a:pt x="808497" y="1709046"/>
                  <a:pt x="225698" y="1648724"/>
                  <a:pt x="0" y="1684304"/>
                </a:cubicBezTo>
                <a:cubicBezTo>
                  <a:pt x="581" y="1476868"/>
                  <a:pt x="5230" y="1257396"/>
                  <a:pt x="0" y="1089183"/>
                </a:cubicBezTo>
                <a:cubicBezTo>
                  <a:pt x="-5230" y="920970"/>
                  <a:pt x="-21357" y="776138"/>
                  <a:pt x="0" y="578278"/>
                </a:cubicBezTo>
                <a:cubicBezTo>
                  <a:pt x="21357" y="380418"/>
                  <a:pt x="21830" y="200248"/>
                  <a:pt x="0" y="0"/>
                </a:cubicBezTo>
                <a:close/>
              </a:path>
              <a:path w="5181600" h="1684304" stroke="0" extrusionOk="0">
                <a:moveTo>
                  <a:pt x="0" y="0"/>
                </a:moveTo>
                <a:cubicBezTo>
                  <a:pt x="178679" y="-11244"/>
                  <a:pt x="377811" y="31305"/>
                  <a:pt x="699516" y="0"/>
                </a:cubicBezTo>
                <a:cubicBezTo>
                  <a:pt x="1021221" y="-31305"/>
                  <a:pt x="997469" y="10216"/>
                  <a:pt x="1243584" y="0"/>
                </a:cubicBezTo>
                <a:cubicBezTo>
                  <a:pt x="1489699" y="-10216"/>
                  <a:pt x="1717062" y="-2041"/>
                  <a:pt x="1891284" y="0"/>
                </a:cubicBezTo>
                <a:cubicBezTo>
                  <a:pt x="2065506" y="2041"/>
                  <a:pt x="2424488" y="16734"/>
                  <a:pt x="2590800" y="0"/>
                </a:cubicBezTo>
                <a:cubicBezTo>
                  <a:pt x="2757112" y="-16734"/>
                  <a:pt x="2896262" y="-20760"/>
                  <a:pt x="3134868" y="0"/>
                </a:cubicBezTo>
                <a:cubicBezTo>
                  <a:pt x="3373474" y="20760"/>
                  <a:pt x="3613078" y="-23054"/>
                  <a:pt x="3886200" y="0"/>
                </a:cubicBezTo>
                <a:cubicBezTo>
                  <a:pt x="4159322" y="23054"/>
                  <a:pt x="4335939" y="7157"/>
                  <a:pt x="4482084" y="0"/>
                </a:cubicBezTo>
                <a:cubicBezTo>
                  <a:pt x="4628229" y="-7157"/>
                  <a:pt x="4990240" y="-11601"/>
                  <a:pt x="5181600" y="0"/>
                </a:cubicBezTo>
                <a:cubicBezTo>
                  <a:pt x="5202456" y="240266"/>
                  <a:pt x="5169421" y="298731"/>
                  <a:pt x="5181600" y="544592"/>
                </a:cubicBezTo>
                <a:cubicBezTo>
                  <a:pt x="5193779" y="790453"/>
                  <a:pt x="5208591" y="909387"/>
                  <a:pt x="5181600" y="1089183"/>
                </a:cubicBezTo>
                <a:cubicBezTo>
                  <a:pt x="5154609" y="1268979"/>
                  <a:pt x="5176091" y="1525588"/>
                  <a:pt x="5181600" y="1684304"/>
                </a:cubicBezTo>
                <a:cubicBezTo>
                  <a:pt x="5039493" y="1693753"/>
                  <a:pt x="4857555" y="1693787"/>
                  <a:pt x="4533900" y="1684304"/>
                </a:cubicBezTo>
                <a:cubicBezTo>
                  <a:pt x="4210245" y="1674821"/>
                  <a:pt x="4115122" y="1655620"/>
                  <a:pt x="3938016" y="1684304"/>
                </a:cubicBezTo>
                <a:cubicBezTo>
                  <a:pt x="3760910" y="1712988"/>
                  <a:pt x="3487384" y="1712080"/>
                  <a:pt x="3290316" y="1684304"/>
                </a:cubicBezTo>
                <a:cubicBezTo>
                  <a:pt x="3093248" y="1656528"/>
                  <a:pt x="2809304" y="1696987"/>
                  <a:pt x="2590800" y="1684304"/>
                </a:cubicBezTo>
                <a:cubicBezTo>
                  <a:pt x="2372296" y="1671621"/>
                  <a:pt x="2237976" y="1668243"/>
                  <a:pt x="1943100" y="1684304"/>
                </a:cubicBezTo>
                <a:cubicBezTo>
                  <a:pt x="1648224" y="1700365"/>
                  <a:pt x="1519717" y="1687700"/>
                  <a:pt x="1243584" y="1684304"/>
                </a:cubicBezTo>
                <a:cubicBezTo>
                  <a:pt x="967451" y="1680908"/>
                  <a:pt x="251302" y="1629734"/>
                  <a:pt x="0" y="1684304"/>
                </a:cubicBezTo>
                <a:cubicBezTo>
                  <a:pt x="22922" y="1462832"/>
                  <a:pt x="-18392" y="1280887"/>
                  <a:pt x="0" y="1156555"/>
                </a:cubicBezTo>
                <a:cubicBezTo>
                  <a:pt x="18392" y="1032223"/>
                  <a:pt x="-7707" y="721255"/>
                  <a:pt x="0" y="578278"/>
                </a:cubicBezTo>
                <a:cubicBezTo>
                  <a:pt x="7707" y="435301"/>
                  <a:pt x="-6572" y="160708"/>
                  <a:pt x="0" y="0"/>
                </a:cubicBezTo>
                <a:close/>
              </a:path>
            </a:pathLst>
          </a:custGeom>
          <a:solidFill>
            <a:schemeClr val="bg1"/>
          </a:solidFill>
          <a:ln w="28575">
            <a:solidFill>
              <a:srgbClr val="FFC000"/>
            </a:solidFill>
            <a:extLst>
              <a:ext uri="{C807C97D-BFC1-408E-A445-0C87EB9F89A2}">
                <ask:lineSketchStyleProps xmlns:ask="http://schemas.microsoft.com/office/drawing/2018/sketchyshapes" sd="2021550226">
                  <a:prstGeom prst="rect">
                    <a:avLst/>
                  </a:prstGeom>
                  <ask:type>
                    <ask:lineSketchFreehand/>
                  </ask:type>
                </ask:lineSketchStyleProps>
              </a:ext>
            </a:extLst>
          </a:ln>
          <a:effectLst>
            <a:outerShdw blurRad="50800" dist="38100" dir="2700000" algn="tl" rotWithShape="0">
              <a:prstClr val="black">
                <a:alpha val="40000"/>
              </a:prstClr>
            </a:outerShdw>
          </a:effectLst>
        </p:spPr>
        <p:txBody>
          <a:bodyPr anchor="ctr" anchorCtr="0">
            <a:normAutofit/>
          </a:bodyPr>
          <a:lstStyle>
            <a:lvl1pPr marL="126206" indent="-126206" algn="l" defTabSz="685800" rtl="0" eaLnBrk="1" latinLnBrk="0" hangingPunct="1">
              <a:lnSpc>
                <a:spcPct val="90000"/>
              </a:lnSpc>
              <a:spcBef>
                <a:spcPts val="750"/>
              </a:spcBef>
              <a:buClr>
                <a:srgbClr val="002A7E"/>
              </a:buClr>
              <a:buFont typeface="Wingdings" panose="05000000000000000000" pitchFamily="2" charset="2"/>
              <a:buChar char="§"/>
              <a:defRPr sz="1350" kern="1200">
                <a:solidFill>
                  <a:schemeClr val="tx1"/>
                </a:solidFill>
                <a:latin typeface="+mn-lt"/>
                <a:ea typeface="+mn-ea"/>
                <a:cs typeface="+mn-cs"/>
              </a:defRPr>
            </a:lvl1pPr>
            <a:lvl2pPr marL="300038" indent="-130969" algn="l" defTabSz="685800" rtl="0" eaLnBrk="1" latinLnBrk="0" hangingPunct="1">
              <a:lnSpc>
                <a:spcPct val="90000"/>
              </a:lnSpc>
              <a:spcBef>
                <a:spcPts val="375"/>
              </a:spcBef>
              <a:buClr>
                <a:srgbClr val="002060"/>
              </a:buClr>
              <a:buFont typeface="Arial" panose="020B0604020202020204" pitchFamily="34" charset="0"/>
              <a:buChar char="‒"/>
              <a:defRPr sz="1050" kern="1200">
                <a:solidFill>
                  <a:schemeClr val="tx1"/>
                </a:solidFill>
                <a:latin typeface="+mn-lt"/>
                <a:ea typeface="+mn-ea"/>
                <a:cs typeface="+mn-cs"/>
              </a:defRPr>
            </a:lvl2pPr>
            <a:lvl3pPr marL="431006" indent="-85725"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3pPr>
            <a:lvl4pPr marL="601266" indent="-130969" algn="l" defTabSz="685800" rtl="0" eaLnBrk="1" latinLnBrk="0" hangingPunct="1">
              <a:lnSpc>
                <a:spcPct val="90000"/>
              </a:lnSpc>
              <a:spcBef>
                <a:spcPts val="375"/>
              </a:spcBef>
              <a:buClr>
                <a:srgbClr val="002A7E"/>
              </a:buClr>
              <a:buFont typeface="Arial" panose="020B0604020202020204" pitchFamily="34" charset="0"/>
              <a:buChar char="‒"/>
              <a:defRPr sz="900" kern="1200">
                <a:solidFill>
                  <a:schemeClr val="tx1"/>
                </a:solidFill>
                <a:latin typeface="+mn-lt"/>
                <a:ea typeface="+mn-ea"/>
                <a:cs typeface="+mn-cs"/>
              </a:defRPr>
            </a:lvl4pPr>
            <a:lvl5pPr marL="770335" indent="-171450"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b="1" u="sng" dirty="0">
                <a:solidFill>
                  <a:srgbClr val="002060"/>
                </a:solidFill>
                <a:cs typeface="Arial" panose="020B0604020202020204" pitchFamily="34" charset="0"/>
              </a:rPr>
              <a:t>Daily Hot Wash Meetings</a:t>
            </a:r>
          </a:p>
          <a:p>
            <a:pPr marL="0" indent="0" algn="ctr">
              <a:buNone/>
            </a:pPr>
            <a:r>
              <a:rPr lang="en-US" sz="1600" dirty="0">
                <a:solidFill>
                  <a:srgbClr val="002060"/>
                </a:solidFill>
                <a:cs typeface="Arial" panose="020B0604020202020204" pitchFamily="34" charset="0"/>
              </a:rPr>
              <a:t>Daily reconciliation to ensure tasks are on track and advise of any findings, outstanding actions and adjustments that need to be made for</a:t>
            </a:r>
            <a:br>
              <a:rPr lang="en-US" sz="1600" dirty="0">
                <a:solidFill>
                  <a:srgbClr val="002060"/>
                </a:solidFill>
                <a:cs typeface="Arial" panose="020B0604020202020204" pitchFamily="34" charset="0"/>
              </a:rPr>
            </a:br>
            <a:r>
              <a:rPr lang="en-US" sz="1600" dirty="0">
                <a:solidFill>
                  <a:srgbClr val="002060"/>
                </a:solidFill>
                <a:cs typeface="Arial" panose="020B0604020202020204" pitchFamily="34" charset="0"/>
              </a:rPr>
              <a:t> the following day(s).</a:t>
            </a:r>
            <a:endParaRPr lang="en-US" sz="1100" dirty="0">
              <a:solidFill>
                <a:srgbClr val="002060"/>
              </a:solidFill>
              <a:cs typeface="Arial" panose="020B0604020202020204" pitchFamily="34" charset="0"/>
            </a:endParaRPr>
          </a:p>
        </p:txBody>
      </p:sp>
      <p:sp>
        <p:nvSpPr>
          <p:cNvPr id="10" name="Content Placeholder 6">
            <a:extLst>
              <a:ext uri="{FF2B5EF4-FFF2-40B4-BE49-F238E27FC236}">
                <a16:creationId xmlns:a16="http://schemas.microsoft.com/office/drawing/2014/main" id="{D1EF209E-0CED-FA8E-A0A2-1F53A67D354F}"/>
              </a:ext>
            </a:extLst>
          </p:cNvPr>
          <p:cNvSpPr txBox="1">
            <a:spLocks/>
          </p:cNvSpPr>
          <p:nvPr/>
        </p:nvSpPr>
        <p:spPr>
          <a:xfrm>
            <a:off x="6477000" y="4697446"/>
            <a:ext cx="5181600" cy="1684304"/>
          </a:xfrm>
          <a:custGeom>
            <a:avLst/>
            <a:gdLst>
              <a:gd name="connsiteX0" fmla="*/ 0 w 5181600"/>
              <a:gd name="connsiteY0" fmla="*/ 0 h 1684304"/>
              <a:gd name="connsiteX1" fmla="*/ 544068 w 5181600"/>
              <a:gd name="connsiteY1" fmla="*/ 0 h 1684304"/>
              <a:gd name="connsiteX2" fmla="*/ 1191768 w 5181600"/>
              <a:gd name="connsiteY2" fmla="*/ 0 h 1684304"/>
              <a:gd name="connsiteX3" fmla="*/ 1891284 w 5181600"/>
              <a:gd name="connsiteY3" fmla="*/ 0 h 1684304"/>
              <a:gd name="connsiteX4" fmla="*/ 2538984 w 5181600"/>
              <a:gd name="connsiteY4" fmla="*/ 0 h 1684304"/>
              <a:gd name="connsiteX5" fmla="*/ 3238500 w 5181600"/>
              <a:gd name="connsiteY5" fmla="*/ 0 h 1684304"/>
              <a:gd name="connsiteX6" fmla="*/ 3730752 w 5181600"/>
              <a:gd name="connsiteY6" fmla="*/ 0 h 1684304"/>
              <a:gd name="connsiteX7" fmla="*/ 4223004 w 5181600"/>
              <a:gd name="connsiteY7" fmla="*/ 0 h 1684304"/>
              <a:gd name="connsiteX8" fmla="*/ 5181600 w 5181600"/>
              <a:gd name="connsiteY8" fmla="*/ 0 h 1684304"/>
              <a:gd name="connsiteX9" fmla="*/ 5181600 w 5181600"/>
              <a:gd name="connsiteY9" fmla="*/ 510906 h 1684304"/>
              <a:gd name="connsiteX10" fmla="*/ 5181600 w 5181600"/>
              <a:gd name="connsiteY10" fmla="*/ 1072340 h 1684304"/>
              <a:gd name="connsiteX11" fmla="*/ 5181600 w 5181600"/>
              <a:gd name="connsiteY11" fmla="*/ 1684304 h 1684304"/>
              <a:gd name="connsiteX12" fmla="*/ 4482084 w 5181600"/>
              <a:gd name="connsiteY12" fmla="*/ 1684304 h 1684304"/>
              <a:gd name="connsiteX13" fmla="*/ 3886200 w 5181600"/>
              <a:gd name="connsiteY13" fmla="*/ 1684304 h 1684304"/>
              <a:gd name="connsiteX14" fmla="*/ 3186684 w 5181600"/>
              <a:gd name="connsiteY14" fmla="*/ 1684304 h 1684304"/>
              <a:gd name="connsiteX15" fmla="*/ 2487168 w 5181600"/>
              <a:gd name="connsiteY15" fmla="*/ 1684304 h 1684304"/>
              <a:gd name="connsiteX16" fmla="*/ 1943100 w 5181600"/>
              <a:gd name="connsiteY16" fmla="*/ 1684304 h 1684304"/>
              <a:gd name="connsiteX17" fmla="*/ 1347216 w 5181600"/>
              <a:gd name="connsiteY17" fmla="*/ 1684304 h 1684304"/>
              <a:gd name="connsiteX18" fmla="*/ 595884 w 5181600"/>
              <a:gd name="connsiteY18" fmla="*/ 1684304 h 1684304"/>
              <a:gd name="connsiteX19" fmla="*/ 0 w 5181600"/>
              <a:gd name="connsiteY19" fmla="*/ 1684304 h 1684304"/>
              <a:gd name="connsiteX20" fmla="*/ 0 w 5181600"/>
              <a:gd name="connsiteY20" fmla="*/ 1106026 h 1684304"/>
              <a:gd name="connsiteX21" fmla="*/ 0 w 5181600"/>
              <a:gd name="connsiteY21" fmla="*/ 578278 h 1684304"/>
              <a:gd name="connsiteX22" fmla="*/ 0 w 5181600"/>
              <a:gd name="connsiteY22" fmla="*/ 0 h 168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81600" h="1684304" fill="none" extrusionOk="0">
                <a:moveTo>
                  <a:pt x="0" y="0"/>
                </a:moveTo>
                <a:cubicBezTo>
                  <a:pt x="125113" y="-21406"/>
                  <a:pt x="408241" y="20339"/>
                  <a:pt x="544068" y="0"/>
                </a:cubicBezTo>
                <a:cubicBezTo>
                  <a:pt x="679895" y="-20339"/>
                  <a:pt x="1053160" y="-1147"/>
                  <a:pt x="1191768" y="0"/>
                </a:cubicBezTo>
                <a:cubicBezTo>
                  <a:pt x="1330376" y="1147"/>
                  <a:pt x="1645857" y="-2660"/>
                  <a:pt x="1891284" y="0"/>
                </a:cubicBezTo>
                <a:cubicBezTo>
                  <a:pt x="2136711" y="2660"/>
                  <a:pt x="2401668" y="-21634"/>
                  <a:pt x="2538984" y="0"/>
                </a:cubicBezTo>
                <a:cubicBezTo>
                  <a:pt x="2676300" y="21634"/>
                  <a:pt x="2895325" y="-27288"/>
                  <a:pt x="3238500" y="0"/>
                </a:cubicBezTo>
                <a:cubicBezTo>
                  <a:pt x="3581675" y="27288"/>
                  <a:pt x="3510368" y="23275"/>
                  <a:pt x="3730752" y="0"/>
                </a:cubicBezTo>
                <a:cubicBezTo>
                  <a:pt x="3951136" y="-23275"/>
                  <a:pt x="4035585" y="-1912"/>
                  <a:pt x="4223004" y="0"/>
                </a:cubicBezTo>
                <a:cubicBezTo>
                  <a:pt x="4410423" y="1912"/>
                  <a:pt x="4844823" y="24626"/>
                  <a:pt x="5181600" y="0"/>
                </a:cubicBezTo>
                <a:cubicBezTo>
                  <a:pt x="5190491" y="204680"/>
                  <a:pt x="5168068" y="313434"/>
                  <a:pt x="5181600" y="510906"/>
                </a:cubicBezTo>
                <a:cubicBezTo>
                  <a:pt x="5195132" y="708378"/>
                  <a:pt x="5175044" y="959493"/>
                  <a:pt x="5181600" y="1072340"/>
                </a:cubicBezTo>
                <a:cubicBezTo>
                  <a:pt x="5188156" y="1185187"/>
                  <a:pt x="5151743" y="1526986"/>
                  <a:pt x="5181600" y="1684304"/>
                </a:cubicBezTo>
                <a:cubicBezTo>
                  <a:pt x="5006162" y="1653518"/>
                  <a:pt x="4669296" y="1689360"/>
                  <a:pt x="4482084" y="1684304"/>
                </a:cubicBezTo>
                <a:cubicBezTo>
                  <a:pt x="4294872" y="1679248"/>
                  <a:pt x="4175532" y="1674983"/>
                  <a:pt x="3886200" y="1684304"/>
                </a:cubicBezTo>
                <a:cubicBezTo>
                  <a:pt x="3596868" y="1693625"/>
                  <a:pt x="3511628" y="1676060"/>
                  <a:pt x="3186684" y="1684304"/>
                </a:cubicBezTo>
                <a:cubicBezTo>
                  <a:pt x="2861740" y="1692548"/>
                  <a:pt x="2692082" y="1705985"/>
                  <a:pt x="2487168" y="1684304"/>
                </a:cubicBezTo>
                <a:cubicBezTo>
                  <a:pt x="2282254" y="1662623"/>
                  <a:pt x="2073023" y="1685209"/>
                  <a:pt x="1943100" y="1684304"/>
                </a:cubicBezTo>
                <a:cubicBezTo>
                  <a:pt x="1813177" y="1683399"/>
                  <a:pt x="1491620" y="1681312"/>
                  <a:pt x="1347216" y="1684304"/>
                </a:cubicBezTo>
                <a:cubicBezTo>
                  <a:pt x="1202812" y="1687296"/>
                  <a:pt x="867028" y="1653019"/>
                  <a:pt x="595884" y="1684304"/>
                </a:cubicBezTo>
                <a:cubicBezTo>
                  <a:pt x="324740" y="1715589"/>
                  <a:pt x="223997" y="1710768"/>
                  <a:pt x="0" y="1684304"/>
                </a:cubicBezTo>
                <a:cubicBezTo>
                  <a:pt x="-26753" y="1465495"/>
                  <a:pt x="-27727" y="1316344"/>
                  <a:pt x="0" y="1106026"/>
                </a:cubicBezTo>
                <a:cubicBezTo>
                  <a:pt x="27727" y="895708"/>
                  <a:pt x="18481" y="799584"/>
                  <a:pt x="0" y="578278"/>
                </a:cubicBezTo>
                <a:cubicBezTo>
                  <a:pt x="-18481" y="356972"/>
                  <a:pt x="16040" y="237041"/>
                  <a:pt x="0" y="0"/>
                </a:cubicBezTo>
                <a:close/>
              </a:path>
              <a:path w="5181600" h="1684304" stroke="0" extrusionOk="0">
                <a:moveTo>
                  <a:pt x="0" y="0"/>
                </a:moveTo>
                <a:cubicBezTo>
                  <a:pt x="109735" y="-16131"/>
                  <a:pt x="352897" y="9635"/>
                  <a:pt x="544068" y="0"/>
                </a:cubicBezTo>
                <a:cubicBezTo>
                  <a:pt x="735239" y="-9635"/>
                  <a:pt x="898496" y="25196"/>
                  <a:pt x="1139952" y="0"/>
                </a:cubicBezTo>
                <a:cubicBezTo>
                  <a:pt x="1381408" y="-25196"/>
                  <a:pt x="1567069" y="-17767"/>
                  <a:pt x="1735836" y="0"/>
                </a:cubicBezTo>
                <a:cubicBezTo>
                  <a:pt x="1904603" y="17767"/>
                  <a:pt x="2142955" y="1849"/>
                  <a:pt x="2487168" y="0"/>
                </a:cubicBezTo>
                <a:cubicBezTo>
                  <a:pt x="2831381" y="-1849"/>
                  <a:pt x="2882311" y="-7685"/>
                  <a:pt x="3134868" y="0"/>
                </a:cubicBezTo>
                <a:cubicBezTo>
                  <a:pt x="3387425" y="7685"/>
                  <a:pt x="3565057" y="-16340"/>
                  <a:pt x="3678936" y="0"/>
                </a:cubicBezTo>
                <a:cubicBezTo>
                  <a:pt x="3792815" y="16340"/>
                  <a:pt x="4172237" y="20634"/>
                  <a:pt x="4378452" y="0"/>
                </a:cubicBezTo>
                <a:cubicBezTo>
                  <a:pt x="4584667" y="-20634"/>
                  <a:pt x="4902090" y="386"/>
                  <a:pt x="5181600" y="0"/>
                </a:cubicBezTo>
                <a:cubicBezTo>
                  <a:pt x="5164853" y="168231"/>
                  <a:pt x="5191054" y="339932"/>
                  <a:pt x="5181600" y="561435"/>
                </a:cubicBezTo>
                <a:cubicBezTo>
                  <a:pt x="5172146" y="782939"/>
                  <a:pt x="5162855" y="875037"/>
                  <a:pt x="5181600" y="1156555"/>
                </a:cubicBezTo>
                <a:cubicBezTo>
                  <a:pt x="5200345" y="1438073"/>
                  <a:pt x="5167059" y="1421540"/>
                  <a:pt x="5181600" y="1684304"/>
                </a:cubicBezTo>
                <a:cubicBezTo>
                  <a:pt x="4901065" y="1651953"/>
                  <a:pt x="4695474" y="1654570"/>
                  <a:pt x="4533900" y="1684304"/>
                </a:cubicBezTo>
                <a:cubicBezTo>
                  <a:pt x="4372326" y="1714038"/>
                  <a:pt x="4198854" y="1657263"/>
                  <a:pt x="3886200" y="1684304"/>
                </a:cubicBezTo>
                <a:cubicBezTo>
                  <a:pt x="3573546" y="1711345"/>
                  <a:pt x="3418307" y="1715990"/>
                  <a:pt x="3186684" y="1684304"/>
                </a:cubicBezTo>
                <a:cubicBezTo>
                  <a:pt x="2955061" y="1652618"/>
                  <a:pt x="2936991" y="1698126"/>
                  <a:pt x="2694432" y="1684304"/>
                </a:cubicBezTo>
                <a:cubicBezTo>
                  <a:pt x="2451873" y="1670482"/>
                  <a:pt x="2198385" y="1696131"/>
                  <a:pt x="1943100" y="1684304"/>
                </a:cubicBezTo>
                <a:cubicBezTo>
                  <a:pt x="1687815" y="1672477"/>
                  <a:pt x="1502714" y="1692361"/>
                  <a:pt x="1347216" y="1684304"/>
                </a:cubicBezTo>
                <a:cubicBezTo>
                  <a:pt x="1191718" y="1676247"/>
                  <a:pt x="972245" y="1704407"/>
                  <a:pt x="647700" y="1684304"/>
                </a:cubicBezTo>
                <a:cubicBezTo>
                  <a:pt x="323155" y="1664201"/>
                  <a:pt x="205955" y="1707796"/>
                  <a:pt x="0" y="1684304"/>
                </a:cubicBezTo>
                <a:cubicBezTo>
                  <a:pt x="-26971" y="1488942"/>
                  <a:pt x="-22359" y="1306528"/>
                  <a:pt x="0" y="1122869"/>
                </a:cubicBezTo>
                <a:cubicBezTo>
                  <a:pt x="22359" y="939211"/>
                  <a:pt x="-4430" y="706686"/>
                  <a:pt x="0" y="578278"/>
                </a:cubicBezTo>
                <a:cubicBezTo>
                  <a:pt x="4430" y="449870"/>
                  <a:pt x="259" y="280960"/>
                  <a:pt x="0" y="0"/>
                </a:cubicBezTo>
                <a:close/>
              </a:path>
            </a:pathLst>
          </a:custGeom>
          <a:solidFill>
            <a:schemeClr val="bg1"/>
          </a:solidFill>
          <a:ln w="28575">
            <a:solidFill>
              <a:srgbClr val="FFC000"/>
            </a:solidFill>
            <a:extLst>
              <a:ext uri="{C807C97D-BFC1-408E-A445-0C87EB9F89A2}">
                <ask:lineSketchStyleProps xmlns:ask="http://schemas.microsoft.com/office/drawing/2018/sketchyshapes" sd="290154227">
                  <a:prstGeom prst="rect">
                    <a:avLst/>
                  </a:prstGeom>
                  <ask:type>
                    <ask:lineSketchFreehand/>
                  </ask:type>
                </ask:lineSketchStyleProps>
              </a:ext>
            </a:extLst>
          </a:ln>
          <a:effectLst>
            <a:outerShdw blurRad="50800" dist="38100" dir="2700000" algn="tl" rotWithShape="0">
              <a:prstClr val="black">
                <a:alpha val="40000"/>
              </a:prstClr>
            </a:outerShdw>
          </a:effectLst>
        </p:spPr>
        <p:txBody>
          <a:bodyPr vert="horz" lIns="91440" tIns="45720" rIns="91440" bIns="45720" rtlCol="0" anchor="ctr" anchorCtr="0">
            <a:normAutofit/>
          </a:bodyPr>
          <a:lstStyle>
            <a:lvl1pPr marL="126206" indent="-126206" algn="l" defTabSz="685800" rtl="0" eaLnBrk="1" latinLnBrk="0" hangingPunct="1">
              <a:lnSpc>
                <a:spcPct val="90000"/>
              </a:lnSpc>
              <a:spcBef>
                <a:spcPts val="750"/>
              </a:spcBef>
              <a:buClr>
                <a:srgbClr val="002A7E"/>
              </a:buClr>
              <a:buFont typeface="Wingdings" panose="05000000000000000000" pitchFamily="2" charset="2"/>
              <a:buChar char="§"/>
              <a:defRPr sz="1350" kern="1200">
                <a:solidFill>
                  <a:schemeClr val="tx1"/>
                </a:solidFill>
                <a:latin typeface="+mn-lt"/>
                <a:ea typeface="+mn-ea"/>
                <a:cs typeface="+mn-cs"/>
              </a:defRPr>
            </a:lvl1pPr>
            <a:lvl2pPr marL="300038" indent="-130969" algn="l" defTabSz="685800" rtl="0" eaLnBrk="1" latinLnBrk="0" hangingPunct="1">
              <a:lnSpc>
                <a:spcPct val="90000"/>
              </a:lnSpc>
              <a:spcBef>
                <a:spcPts val="375"/>
              </a:spcBef>
              <a:buClr>
                <a:srgbClr val="002060"/>
              </a:buClr>
              <a:buFont typeface="Arial" panose="020B0604020202020204" pitchFamily="34" charset="0"/>
              <a:buChar char="‒"/>
              <a:defRPr sz="1050" kern="1200">
                <a:solidFill>
                  <a:schemeClr val="tx1"/>
                </a:solidFill>
                <a:latin typeface="+mn-lt"/>
                <a:ea typeface="+mn-ea"/>
                <a:cs typeface="+mn-cs"/>
              </a:defRPr>
            </a:lvl2pPr>
            <a:lvl3pPr marL="431006" indent="-85725"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3pPr>
            <a:lvl4pPr marL="601266" indent="-130969" algn="l" defTabSz="685800" rtl="0" eaLnBrk="1" latinLnBrk="0" hangingPunct="1">
              <a:lnSpc>
                <a:spcPct val="90000"/>
              </a:lnSpc>
              <a:spcBef>
                <a:spcPts val="375"/>
              </a:spcBef>
              <a:buClr>
                <a:srgbClr val="002A7E"/>
              </a:buClr>
              <a:buFont typeface="Arial" panose="020B0604020202020204" pitchFamily="34" charset="0"/>
              <a:buChar char="‒"/>
              <a:defRPr sz="900" kern="1200">
                <a:solidFill>
                  <a:schemeClr val="tx1"/>
                </a:solidFill>
                <a:latin typeface="+mn-lt"/>
                <a:ea typeface="+mn-ea"/>
                <a:cs typeface="+mn-cs"/>
              </a:defRPr>
            </a:lvl4pPr>
            <a:lvl5pPr marL="770335" indent="-171450" algn="l" defTabSz="685800" rtl="0" eaLnBrk="1" latinLnBrk="0" hangingPunct="1">
              <a:lnSpc>
                <a:spcPct val="90000"/>
              </a:lnSpc>
              <a:spcBef>
                <a:spcPts val="375"/>
              </a:spcBef>
              <a:buClr>
                <a:srgbClr val="002A7E"/>
              </a:buClr>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b="1" u="sng" dirty="0">
                <a:solidFill>
                  <a:srgbClr val="002060"/>
                </a:solidFill>
                <a:cs typeface="Arial" panose="020B0604020202020204" pitchFamily="34" charset="0"/>
              </a:rPr>
              <a:t>Close-Out Meeting</a:t>
            </a:r>
          </a:p>
          <a:p>
            <a:pPr marL="0" indent="0" algn="ctr">
              <a:buNone/>
            </a:pPr>
            <a:r>
              <a:rPr lang="en-US" sz="1600" dirty="0">
                <a:solidFill>
                  <a:srgbClr val="002060"/>
                </a:solidFill>
                <a:cs typeface="Arial" panose="020B0604020202020204" pitchFamily="34" charset="0"/>
              </a:rPr>
              <a:t>Reconciliation on the final day of the event to ensure </a:t>
            </a:r>
            <a:br>
              <a:rPr lang="en-US" sz="1600" dirty="0">
                <a:solidFill>
                  <a:srgbClr val="002060"/>
                </a:solidFill>
                <a:cs typeface="Arial" panose="020B0604020202020204" pitchFamily="34" charset="0"/>
              </a:rPr>
            </a:br>
            <a:r>
              <a:rPr lang="en-US" sz="1600" dirty="0">
                <a:solidFill>
                  <a:srgbClr val="002060"/>
                </a:solidFill>
                <a:cs typeface="Arial" panose="020B0604020202020204" pitchFamily="34" charset="0"/>
              </a:rPr>
              <a:t>all parties have the same understanding of what </a:t>
            </a:r>
            <a:br>
              <a:rPr lang="en-US" sz="1600" dirty="0">
                <a:solidFill>
                  <a:srgbClr val="002060"/>
                </a:solidFill>
                <a:cs typeface="Arial" panose="020B0604020202020204" pitchFamily="34" charset="0"/>
              </a:rPr>
            </a:br>
            <a:r>
              <a:rPr lang="en-US" sz="1600" dirty="0">
                <a:solidFill>
                  <a:srgbClr val="002060"/>
                </a:solidFill>
                <a:cs typeface="Arial" panose="020B0604020202020204" pitchFamily="34" charset="0"/>
              </a:rPr>
              <a:t>was observed and what may be outstanding.</a:t>
            </a:r>
          </a:p>
        </p:txBody>
      </p:sp>
      <p:sp>
        <p:nvSpPr>
          <p:cNvPr id="3" name="Rectangle 7">
            <a:extLst>
              <a:ext uri="{FF2B5EF4-FFF2-40B4-BE49-F238E27FC236}">
                <a16:creationId xmlns:a16="http://schemas.microsoft.com/office/drawing/2014/main" id="{0D7B37BB-A1D7-7B6E-1C5A-5348DA18A13B}"/>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4" name="TextBox 3">
            <a:extLst>
              <a:ext uri="{FF2B5EF4-FFF2-40B4-BE49-F238E27FC236}">
                <a16:creationId xmlns:a16="http://schemas.microsoft.com/office/drawing/2014/main" id="{CE7D9002-FF41-245B-44A2-DF3F97542154}"/>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960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843245" y="1477562"/>
            <a:ext cx="10834405" cy="2540634"/>
          </a:xfrm>
        </p:spPr>
        <p:txBody>
          <a:bodyPr/>
          <a:lstStyle/>
          <a:p>
            <a:pPr marL="274320" indent="-274320"/>
            <a:r>
              <a:rPr lang="en-US" sz="1800" b="1" dirty="0">
                <a:solidFill>
                  <a:srgbClr val="002060"/>
                </a:solidFill>
              </a:rPr>
              <a:t>KSD Requirements</a:t>
            </a:r>
          </a:p>
          <a:p>
            <a:pPr marL="457200" lvl="2" indent="-182880">
              <a:buFont typeface="Arial" panose="020B0604020202020204" pitchFamily="34" charset="0"/>
              <a:buChar char="•"/>
            </a:pPr>
            <a:r>
              <a:rPr lang="en-US" sz="1600" dirty="0">
                <a:solidFill>
                  <a:srgbClr val="002060"/>
                </a:solidFill>
              </a:rPr>
              <a:t>Daily, throughout the duration of the E&amp;C testing visit, the auditor/tester will request the plant provide WEBCAV </a:t>
            </a:r>
            <a:br>
              <a:rPr lang="en-US" sz="1600" dirty="0">
                <a:solidFill>
                  <a:srgbClr val="002060"/>
                </a:solidFill>
              </a:rPr>
            </a:br>
            <a:r>
              <a:rPr lang="en-US" sz="1600" dirty="0">
                <a:solidFill>
                  <a:srgbClr val="002060"/>
                </a:solidFill>
              </a:rPr>
              <a:t>or CAV RP on-hand balance report (Condition Code Count by NIIN) for the NIINs to be tested that day</a:t>
            </a:r>
          </a:p>
          <a:p>
            <a:pPr marL="640080" lvl="3" indent="-182880"/>
            <a:r>
              <a:rPr lang="en-US" sz="1400" dirty="0">
                <a:solidFill>
                  <a:srgbClr val="002060"/>
                </a:solidFill>
              </a:rPr>
              <a:t>These reports and on-hand balances will be compared to the Navy-ERP on-hand balance report provided by SUP 183 &amp; the physical inventory counts</a:t>
            </a:r>
          </a:p>
          <a:p>
            <a:pPr lvl="3">
              <a:lnSpc>
                <a:spcPts val="500"/>
              </a:lnSpc>
              <a:buFont typeface="Courier New" panose="02070309020205020404" pitchFamily="49" charset="0"/>
              <a:buChar char="o"/>
            </a:pPr>
            <a:endParaRPr lang="en-US" sz="1400" dirty="0">
              <a:solidFill>
                <a:srgbClr val="002060"/>
              </a:solidFill>
            </a:endParaRPr>
          </a:p>
          <a:p>
            <a:pPr marL="457200" lvl="2" indent="-182880">
              <a:buFont typeface="Arial" panose="020B0604020202020204" pitchFamily="34" charset="0"/>
              <a:buChar char="•"/>
            </a:pPr>
            <a:r>
              <a:rPr lang="en-US" sz="1600" dirty="0">
                <a:solidFill>
                  <a:srgbClr val="002060"/>
                </a:solidFill>
              </a:rPr>
              <a:t>Daily, throughout the duration of the E&amp;C testing visit, the auditor/tester will request the plant provide KSDs as warranted to support and/or explain discrepancies noted for NIINs.</a:t>
            </a:r>
          </a:p>
          <a:p>
            <a:pPr marL="640080" lvl="3" indent="-182880"/>
            <a:r>
              <a:rPr lang="en-US" sz="1400" dirty="0">
                <a:solidFill>
                  <a:srgbClr val="002060"/>
                </a:solidFill>
              </a:rPr>
              <a:t>Evidence of pending postings ( incoming/outgoing DD1348-1A, induction/completion/disposal reports)</a:t>
            </a:r>
          </a:p>
          <a:p>
            <a:pPr marL="640080" lvl="3" indent="-182880"/>
            <a:r>
              <a:rPr lang="en-US" sz="1400" dirty="0">
                <a:solidFill>
                  <a:srgbClr val="002060"/>
                </a:solidFill>
              </a:rPr>
              <a:t>Evidence of material at alternate locations </a:t>
            </a:r>
          </a:p>
        </p:txBody>
      </p:sp>
      <p:graphicFrame>
        <p:nvGraphicFramePr>
          <p:cNvPr id="4" name="Table 3">
            <a:extLst>
              <a:ext uri="{FF2B5EF4-FFF2-40B4-BE49-F238E27FC236}">
                <a16:creationId xmlns:a16="http://schemas.microsoft.com/office/drawing/2014/main" id="{D1D27CEE-E958-20E1-E2E7-1D8F119251EA}"/>
              </a:ext>
            </a:extLst>
          </p:cNvPr>
          <p:cNvGraphicFramePr>
            <a:graphicFrameLocks noGrp="1"/>
          </p:cNvGraphicFramePr>
          <p:nvPr>
            <p:extLst>
              <p:ext uri="{D42A27DB-BD31-4B8C-83A1-F6EECF244321}">
                <p14:modId xmlns:p14="http://schemas.microsoft.com/office/powerpoint/2010/main" val="1379318227"/>
              </p:ext>
            </p:extLst>
          </p:nvPr>
        </p:nvGraphicFramePr>
        <p:xfrm>
          <a:off x="2642483" y="3886199"/>
          <a:ext cx="7082541" cy="24044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082541">
                  <a:extLst>
                    <a:ext uri="{9D8B030D-6E8A-4147-A177-3AD203B41FA5}">
                      <a16:colId xmlns:a16="http://schemas.microsoft.com/office/drawing/2014/main" val="2851917271"/>
                    </a:ext>
                  </a:extLst>
                </a:gridCol>
              </a:tblGrid>
              <a:tr h="349652">
                <a:tc>
                  <a:txBody>
                    <a:bodyPr/>
                    <a:lstStyle/>
                    <a:p>
                      <a:pPr algn="ctr"/>
                      <a:r>
                        <a:rPr lang="en-US" sz="1600" dirty="0">
                          <a:solidFill>
                            <a:srgbClr val="FFC000"/>
                          </a:solidFill>
                        </a:rPr>
                        <a:t>Key KSD Attributes</a:t>
                      </a:r>
                    </a:p>
                  </a:txBody>
                  <a:tcPr anchor="ctr">
                    <a:solidFill>
                      <a:srgbClr val="002060"/>
                    </a:solidFill>
                  </a:tcPr>
                </a:tc>
                <a:extLst>
                  <a:ext uri="{0D108BD9-81ED-4DB2-BD59-A6C34878D82A}">
                    <a16:rowId xmlns:a16="http://schemas.microsoft.com/office/drawing/2014/main" val="1650931945"/>
                  </a:ext>
                </a:extLst>
              </a:tr>
              <a:tr h="349652">
                <a:tc>
                  <a:txBody>
                    <a:bodyPr/>
                    <a:lstStyle/>
                    <a:p>
                      <a:r>
                        <a:rPr lang="en-US" dirty="0"/>
                        <a:t>Document Number / MILSDOCNR (if applicable)</a:t>
                      </a:r>
                    </a:p>
                  </a:txBody>
                  <a:tcPr anchor="ctr"/>
                </a:tc>
                <a:extLst>
                  <a:ext uri="{0D108BD9-81ED-4DB2-BD59-A6C34878D82A}">
                    <a16:rowId xmlns:a16="http://schemas.microsoft.com/office/drawing/2014/main" val="1126292873"/>
                  </a:ext>
                </a:extLst>
              </a:tr>
              <a:tr h="491131">
                <a:tc>
                  <a:txBody>
                    <a:bodyPr/>
                    <a:lstStyle/>
                    <a:p>
                      <a:r>
                        <a:rPr lang="en-US" dirty="0"/>
                        <a:t>Asset Description – National Item Identification Number (NIIN), Part Number (if applicable), Serial Number (if applicable), Condition Code of NIIN (A, F, G, M, etc.), and Quantity</a:t>
                      </a:r>
                    </a:p>
                  </a:txBody>
                  <a:tcPr anchor="ctr"/>
                </a:tc>
                <a:extLst>
                  <a:ext uri="{0D108BD9-81ED-4DB2-BD59-A6C34878D82A}">
                    <a16:rowId xmlns:a16="http://schemas.microsoft.com/office/drawing/2014/main" val="3850733242"/>
                  </a:ext>
                </a:extLst>
              </a:tr>
              <a:tr h="349652">
                <a:tc>
                  <a:txBody>
                    <a:bodyPr/>
                    <a:lstStyle/>
                    <a:p>
                      <a:r>
                        <a:rPr lang="en-US" dirty="0"/>
                        <a:t>Date</a:t>
                      </a:r>
                    </a:p>
                  </a:txBody>
                  <a:tcPr anchor="ctr"/>
                </a:tc>
                <a:extLst>
                  <a:ext uri="{0D108BD9-81ED-4DB2-BD59-A6C34878D82A}">
                    <a16:rowId xmlns:a16="http://schemas.microsoft.com/office/drawing/2014/main" val="859309466"/>
                  </a:ext>
                </a:extLst>
              </a:tr>
              <a:tr h="491131">
                <a:tc>
                  <a:txBody>
                    <a:bodyPr/>
                    <a:lstStyle/>
                    <a:p>
                      <a:r>
                        <a:rPr lang="en-US" dirty="0"/>
                        <a:t>Defense Activity Address Code (</a:t>
                      </a:r>
                      <a:r>
                        <a:rPr lang="en-US" dirty="0" err="1"/>
                        <a:t>DoDAAC</a:t>
                      </a:r>
                      <a:r>
                        <a:rPr lang="en-US" dirty="0"/>
                        <a:t>), Plant Name, or Plant identifiable information of the plant(s) posting transaction(s)</a:t>
                      </a:r>
                    </a:p>
                  </a:txBody>
                  <a:tcPr anchor="ctr"/>
                </a:tc>
                <a:extLst>
                  <a:ext uri="{0D108BD9-81ED-4DB2-BD59-A6C34878D82A}">
                    <a16:rowId xmlns:a16="http://schemas.microsoft.com/office/drawing/2014/main" val="181642566"/>
                  </a:ext>
                </a:extLst>
              </a:tr>
              <a:tr h="349652">
                <a:tc>
                  <a:txBody>
                    <a:bodyPr/>
                    <a:lstStyle/>
                    <a:p>
                      <a:r>
                        <a:rPr lang="en-US" dirty="0"/>
                        <a:t>Printed name(s) and Signature(s) – if applicable</a:t>
                      </a:r>
                    </a:p>
                  </a:txBody>
                  <a:tcPr anchor="ctr"/>
                </a:tc>
                <a:extLst>
                  <a:ext uri="{0D108BD9-81ED-4DB2-BD59-A6C34878D82A}">
                    <a16:rowId xmlns:a16="http://schemas.microsoft.com/office/drawing/2014/main" val="2899175309"/>
                  </a:ext>
                </a:extLst>
              </a:tr>
            </a:tbl>
          </a:graphicData>
        </a:graphic>
      </p:graphicFrame>
      <p:sp>
        <p:nvSpPr>
          <p:cNvPr id="5" name="Rectangle 7">
            <a:extLst>
              <a:ext uri="{FF2B5EF4-FFF2-40B4-BE49-F238E27FC236}">
                <a16:creationId xmlns:a16="http://schemas.microsoft.com/office/drawing/2014/main" id="{008C9858-BB40-E508-8D3D-0ED1AAAA9195}"/>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7" name="Title 1">
            <a:extLst>
              <a:ext uri="{FF2B5EF4-FFF2-40B4-BE49-F238E27FC236}">
                <a16:creationId xmlns:a16="http://schemas.microsoft.com/office/drawing/2014/main" id="{F54DE4CD-F23F-E4FF-3DFE-2EE18288A0D5}"/>
              </a:ext>
            </a:extLst>
          </p:cNvPr>
          <p:cNvSpPr txBox="1">
            <a:spLocks/>
          </p:cNvSpPr>
          <p:nvPr/>
        </p:nvSpPr>
        <p:spPr>
          <a:xfrm>
            <a:off x="3036981" y="323850"/>
            <a:ext cx="8107269" cy="788590"/>
          </a:xfrm>
          <a:prstGeom prst="rect">
            <a:avLst/>
          </a:prstGeom>
        </p:spPr>
        <p:txBody>
          <a:bodyPr vert="horz" lIns="45720" tIns="45720" rIns="45720" bIns="45720" rtlCol="0" anchor="b" anchorCtr="0">
            <a:noAutofit/>
          </a:bodyPr>
          <a:lst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a:lstStyle>
          <a:p>
            <a:r>
              <a:rPr lang="en-US" sz="2400" dirty="0"/>
              <a:t>Audit / Oversight Testing Expectations – </a:t>
            </a:r>
            <a:br>
              <a:rPr lang="en-US" sz="2400" dirty="0"/>
            </a:br>
            <a:r>
              <a:rPr lang="en-US" sz="2400" dirty="0"/>
              <a:t>On-Site Visit: Key Supporting Documents (KSDs)</a:t>
            </a:r>
          </a:p>
        </p:txBody>
      </p:sp>
      <p:sp>
        <p:nvSpPr>
          <p:cNvPr id="2" name="TextBox 1">
            <a:extLst>
              <a:ext uri="{FF2B5EF4-FFF2-40B4-BE49-F238E27FC236}">
                <a16:creationId xmlns:a16="http://schemas.microsoft.com/office/drawing/2014/main" id="{B6C1FC06-C732-7B11-5A0A-05C9FE8BA862}"/>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1976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E388-70B9-4946-3843-DEFDD5494964}"/>
              </a:ext>
            </a:extLst>
          </p:cNvPr>
          <p:cNvSpPr>
            <a:spLocks noGrp="1"/>
          </p:cNvSpPr>
          <p:nvPr>
            <p:ph type="title"/>
          </p:nvPr>
        </p:nvSpPr>
        <p:spPr>
          <a:xfrm>
            <a:off x="3034077" y="656801"/>
            <a:ext cx="7893595" cy="369332"/>
          </a:xfrm>
        </p:spPr>
        <p:txBody>
          <a:bodyPr/>
          <a:lstStyle/>
          <a:p>
            <a:br>
              <a:rPr lang="en-US" sz="1800" b="0" i="0" u="none" strike="noStrike" baseline="0" dirty="0">
                <a:solidFill>
                  <a:srgbClr val="000000"/>
                </a:solidFill>
                <a:latin typeface="Times New Roman" panose="02020603050405020304" pitchFamily="18" charset="0"/>
              </a:rPr>
            </a:br>
            <a:r>
              <a:rPr lang="en-US" sz="1800" b="1" dirty="0">
                <a:solidFill>
                  <a:srgbClr val="000000"/>
                </a:solidFill>
                <a:latin typeface="Times New Roman" panose="02020603050405020304" pitchFamily="18" charset="0"/>
              </a:rPr>
              <a:t>Control Testing – </a:t>
            </a:r>
            <a:r>
              <a:rPr lang="en-US" sz="1800" b="1" i="0" u="none" strike="noStrike" baseline="0" dirty="0">
                <a:solidFill>
                  <a:srgbClr val="000000"/>
                </a:solidFill>
                <a:latin typeface="Times New Roman" panose="02020603050405020304" pitchFamily="18" charset="0"/>
              </a:rPr>
              <a:t>CAV</a:t>
            </a:r>
            <a:r>
              <a:rPr lang="en-US" sz="1800" b="1" dirty="0">
                <a:solidFill>
                  <a:srgbClr val="000000"/>
                </a:solidFill>
                <a:latin typeface="Times New Roman" panose="02020603050405020304" pitchFamily="18" charset="0"/>
              </a:rPr>
              <a:t> SOW   </a:t>
            </a:r>
            <a:r>
              <a:rPr lang="en-US" sz="1800" b="1" i="0" u="none" strike="noStrike" baseline="0" dirty="0">
                <a:solidFill>
                  <a:srgbClr val="000000"/>
                </a:solidFill>
                <a:latin typeface="Times New Roman" panose="02020603050405020304" pitchFamily="18" charset="0"/>
              </a:rPr>
              <a:t>NAVSUP WSS</a:t>
            </a:r>
            <a:br>
              <a:rPr lang="en-US" sz="1800" b="1" i="0" u="none" strike="noStrike" baseline="0" dirty="0">
                <a:solidFill>
                  <a:srgbClr val="000000"/>
                </a:solidFill>
                <a:latin typeface="Times New Roman" panose="02020603050405020304" pitchFamily="18" charset="0"/>
              </a:rPr>
            </a:br>
            <a:r>
              <a:rPr lang="en-US" sz="1800" b="1" i="0" u="none" strike="noStrike" baseline="0" dirty="0">
                <a:solidFill>
                  <a:srgbClr val="000000"/>
                </a:solidFill>
                <a:latin typeface="Times New Roman" panose="02020603050405020304" pitchFamily="18" charset="0"/>
              </a:rPr>
              <a:t>VERSION 8.5, Effective FY25 </a:t>
            </a:r>
            <a:endParaRPr lang="en-US" dirty="0"/>
          </a:p>
        </p:txBody>
      </p:sp>
      <p:sp>
        <p:nvSpPr>
          <p:cNvPr id="3" name="Content Placeholder 2">
            <a:extLst>
              <a:ext uri="{FF2B5EF4-FFF2-40B4-BE49-F238E27FC236}">
                <a16:creationId xmlns:a16="http://schemas.microsoft.com/office/drawing/2014/main" id="{57248615-4560-292D-D4CF-3F6622110EFA}"/>
              </a:ext>
            </a:extLst>
          </p:cNvPr>
          <p:cNvSpPr>
            <a:spLocks noGrp="1"/>
          </p:cNvSpPr>
          <p:nvPr>
            <p:ph idx="10"/>
          </p:nvPr>
        </p:nvSpPr>
        <p:spPr/>
        <p:txBody>
          <a:bodyPr/>
          <a:lstStyle/>
          <a:p>
            <a:endParaRPr lang="en-US"/>
          </a:p>
        </p:txBody>
      </p:sp>
      <p:pic>
        <p:nvPicPr>
          <p:cNvPr id="5" name="Picture 4">
            <a:extLst>
              <a:ext uri="{FF2B5EF4-FFF2-40B4-BE49-F238E27FC236}">
                <a16:creationId xmlns:a16="http://schemas.microsoft.com/office/drawing/2014/main" id="{7CDE25B0-62CF-08B3-2E64-48D5D69E9246}"/>
              </a:ext>
            </a:extLst>
          </p:cNvPr>
          <p:cNvPicPr>
            <a:picLocks noChangeAspect="1"/>
          </p:cNvPicPr>
          <p:nvPr/>
        </p:nvPicPr>
        <p:blipFill>
          <a:blip r:embed="rId2"/>
          <a:stretch>
            <a:fillRect/>
          </a:stretch>
        </p:blipFill>
        <p:spPr>
          <a:xfrm>
            <a:off x="3034077" y="1283463"/>
            <a:ext cx="4313865" cy="547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49B77D5-4060-251E-0351-C060743BBCE9}"/>
              </a:ext>
            </a:extLst>
          </p:cNvPr>
          <p:cNvPicPr>
            <a:picLocks noChangeAspect="1"/>
          </p:cNvPicPr>
          <p:nvPr/>
        </p:nvPicPr>
        <p:blipFill>
          <a:blip r:embed="rId3"/>
          <a:stretch>
            <a:fillRect/>
          </a:stretch>
        </p:blipFill>
        <p:spPr>
          <a:xfrm>
            <a:off x="7535628" y="1283463"/>
            <a:ext cx="4238450" cy="547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935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FAC878-D621-4D8D-9647-A9FA51CFE37F}"/>
              </a:ext>
            </a:extLst>
          </p:cNvPr>
          <p:cNvSpPr txBox="1">
            <a:spLocks/>
          </p:cNvSpPr>
          <p:nvPr/>
        </p:nvSpPr>
        <p:spPr>
          <a:xfrm>
            <a:off x="1" y="1483073"/>
            <a:ext cx="5488081" cy="5048352"/>
          </a:xfrm>
          <a:prstGeom prst="rect">
            <a:avLst/>
          </a:prstGeom>
        </p:spPr>
        <p:txBody>
          <a:bodyPr vert="horz" lIns="45720" tIns="45720" rIns="45720" bIns="45720" rtlCol="0" anchor="t" anchorCtr="0">
            <a:noAutofit/>
          </a:bodyPr>
          <a:lst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a:lstStyle>
          <a:p>
            <a:pPr fontAlgn="auto">
              <a:spcAft>
                <a:spcPts val="0"/>
              </a:spcAft>
            </a:pPr>
            <a:endParaRPr lang="en-US" sz="1600" dirty="0">
              <a:latin typeface="+mn-lt"/>
              <a:cs typeface="Calibri" panose="020F0502020204030204" pitchFamily="34" charset="0"/>
            </a:endParaRPr>
          </a:p>
          <a:p>
            <a:pPr fontAlgn="auto">
              <a:spcAft>
                <a:spcPts val="0"/>
              </a:spcAft>
            </a:pPr>
            <a:endParaRPr lang="en-US" sz="1600" dirty="0">
              <a:latin typeface="+mn-lt"/>
              <a:cs typeface="Calibri" panose="020F0502020204030204" pitchFamily="34" charset="0"/>
            </a:endParaRPr>
          </a:p>
          <a:p>
            <a:pPr algn="l"/>
            <a:r>
              <a:rPr lang="en-US" sz="1600" b="0" i="0" u="none" strike="noStrike" baseline="0" dirty="0">
                <a:solidFill>
                  <a:srgbClr val="000000"/>
                </a:solidFill>
                <a:latin typeface="Times New Roman" panose="02020603050405020304" pitchFamily="18" charset="0"/>
              </a:rPr>
              <a:t>j) </a:t>
            </a:r>
            <a:r>
              <a:rPr lang="en-US" sz="1600" b="0" i="0" u="none" strike="noStrike" baseline="0" dirty="0">
                <a:latin typeface="Times New Roman" panose="02020603050405020304" pitchFamily="18" charset="0"/>
              </a:rPr>
              <a:t>Upon receipt of the materiel described above, the Contractor shall: </a:t>
            </a:r>
          </a:p>
          <a:p>
            <a:pPr algn="l"/>
            <a:endParaRPr lang="en-US" sz="1600" b="0" i="0" u="none" strike="noStrike" baseline="0" dirty="0">
              <a:latin typeface="Times New Roman" panose="02020603050405020304" pitchFamily="18" charset="0"/>
            </a:endParaRPr>
          </a:p>
          <a:p>
            <a:pPr marL="342900" indent="-342900">
              <a:buAutoNum type="arabicParenR"/>
            </a:pPr>
            <a:r>
              <a:rPr lang="en-US" sz="1600" b="0" i="0" u="none" strike="noStrike" baseline="0" dirty="0">
                <a:latin typeface="Times New Roman" panose="02020603050405020304" pitchFamily="18" charset="0"/>
              </a:rPr>
              <a:t>Verify NIIN, quantity, document number, serial number (if not present, annotate serial number on document) and condition code of items received by </a:t>
            </a:r>
            <a:r>
              <a:rPr lang="en-US" sz="1600" b="1" i="0" u="none" strike="noStrike" baseline="0" dirty="0">
                <a:latin typeface="Times New Roman" panose="02020603050405020304" pitchFamily="18" charset="0"/>
              </a:rPr>
              <a:t>signing, dating, and legibly printing or stamping name on the Shipping/Receipt document</a:t>
            </a:r>
            <a:r>
              <a:rPr lang="en-US" sz="1600" b="0" i="0" u="none" strike="noStrike" baseline="0" dirty="0">
                <a:latin typeface="Times New Roman" panose="02020603050405020304" pitchFamily="18" charset="0"/>
              </a:rPr>
              <a:t>. </a:t>
            </a:r>
          </a:p>
          <a:p>
            <a:pPr marL="342900" indent="-342900">
              <a:buAutoNum type="arabicParenR"/>
            </a:pPr>
            <a:endParaRPr lang="en-US" sz="1600" b="0" i="0" u="none" strike="noStrike" baseline="0" dirty="0">
              <a:latin typeface="Times New Roman" panose="02020603050405020304" pitchFamily="18" charset="0"/>
            </a:endParaRPr>
          </a:p>
          <a:p>
            <a:pPr marL="346075" indent="-346075"/>
            <a:r>
              <a:rPr lang="en-US" sz="1600" b="0" i="0" u="none" strike="noStrike" baseline="0" dirty="0">
                <a:latin typeface="Times New Roman" panose="02020603050405020304" pitchFamily="18" charset="0"/>
              </a:rPr>
              <a:t>2) 	</a:t>
            </a:r>
            <a:r>
              <a:rPr lang="en-US" sz="1600" b="1" i="0" u="none" strike="noStrike" baseline="0" dirty="0">
                <a:latin typeface="Times New Roman" panose="02020603050405020304" pitchFamily="18" charset="0"/>
              </a:rPr>
              <a:t>Post the receipt</a:t>
            </a:r>
            <a:r>
              <a:rPr lang="en-US" sz="1600" b="0" i="0" u="none" strike="noStrike" baseline="0" dirty="0">
                <a:latin typeface="Times New Roman" panose="02020603050405020304" pitchFamily="18" charset="0"/>
              </a:rPr>
              <a:t> information (NIIN, quantity, document number, serial number, and condition code) reflected on the shipping/receipt document to CAV RP </a:t>
            </a:r>
          </a:p>
          <a:p>
            <a:pPr marL="346075" indent="-346075"/>
            <a:r>
              <a:rPr lang="en-US" sz="1600" b="0" i="0" u="none" strike="noStrike" baseline="0" dirty="0">
                <a:latin typeface="Times New Roman" panose="02020603050405020304" pitchFamily="18" charset="0"/>
              </a:rPr>
              <a:t>	</a:t>
            </a:r>
            <a:r>
              <a:rPr lang="en-US" sz="1600" b="1" i="0" u="none" strike="noStrike" baseline="0" dirty="0">
                <a:latin typeface="Times New Roman" panose="02020603050405020304" pitchFamily="18" charset="0"/>
              </a:rPr>
              <a:t>within seven (7) business days of receipt of materiel</a:t>
            </a:r>
            <a:r>
              <a:rPr lang="en-US" sz="1600" b="0" i="0" u="none" strike="noStrike" baseline="0" dirty="0">
                <a:latin typeface="Times New Roman" panose="02020603050405020304" pitchFamily="18" charset="0"/>
              </a:rPr>
              <a:t>. </a:t>
            </a:r>
          </a:p>
          <a:p>
            <a:endParaRPr lang="en-US" sz="1600" b="0" i="0" u="none" strike="noStrike" baseline="0" dirty="0">
              <a:latin typeface="Times New Roman" panose="02020603050405020304" pitchFamily="18" charset="0"/>
            </a:endParaRPr>
          </a:p>
          <a:p>
            <a:pPr marL="346075" indent="-346075"/>
            <a:r>
              <a:rPr lang="en-US" sz="1600" b="0" i="0" u="none" strike="noStrike" baseline="0" dirty="0">
                <a:latin typeface="Times New Roman" panose="02020603050405020304" pitchFamily="18" charset="0"/>
              </a:rPr>
              <a:t>3) 	File receipt documentation physically or electronically and </a:t>
            </a:r>
            <a:r>
              <a:rPr lang="en-US" sz="1600" b="1" i="0" u="none" strike="noStrike" baseline="0" dirty="0">
                <a:latin typeface="Times New Roman" panose="02020603050405020304" pitchFamily="18" charset="0"/>
              </a:rPr>
              <a:t>retain for ten (10) years. </a:t>
            </a:r>
            <a:endParaRPr lang="en-US" sz="1600" b="1" dirty="0">
              <a:latin typeface="+mn-lt"/>
              <a:cs typeface="Calibri" panose="020F0502020204030204" pitchFamily="34" charset="0"/>
            </a:endParaRPr>
          </a:p>
        </p:txBody>
      </p:sp>
      <p:pic>
        <p:nvPicPr>
          <p:cNvPr id="12" name="Picture 11">
            <a:extLst>
              <a:ext uri="{FF2B5EF4-FFF2-40B4-BE49-F238E27FC236}">
                <a16:creationId xmlns:a16="http://schemas.microsoft.com/office/drawing/2014/main" id="{7888C19D-16C7-48E0-B743-83E8A7D11C72}"/>
              </a:ext>
            </a:extLst>
          </p:cNvPr>
          <p:cNvPicPr>
            <a:picLocks noChangeAspect="1"/>
          </p:cNvPicPr>
          <p:nvPr/>
        </p:nvPicPr>
        <p:blipFill>
          <a:blip r:embed="rId3"/>
          <a:stretch>
            <a:fillRect/>
          </a:stretch>
        </p:blipFill>
        <p:spPr>
          <a:xfrm>
            <a:off x="5488082" y="1483073"/>
            <a:ext cx="6073140" cy="4347710"/>
          </a:xfrm>
          <a:prstGeom prst="rect">
            <a:avLst/>
          </a:prstGeom>
        </p:spPr>
      </p:pic>
      <p:sp>
        <p:nvSpPr>
          <p:cNvPr id="4" name="Title 1">
            <a:extLst>
              <a:ext uri="{FF2B5EF4-FFF2-40B4-BE49-F238E27FC236}">
                <a16:creationId xmlns:a16="http://schemas.microsoft.com/office/drawing/2014/main" id="{2A3A8981-0EF8-461E-AA0B-33A3C06BA0B2}"/>
              </a:ext>
            </a:extLst>
          </p:cNvPr>
          <p:cNvSpPr txBox="1">
            <a:spLocks/>
          </p:cNvSpPr>
          <p:nvPr/>
        </p:nvSpPr>
        <p:spPr>
          <a:xfrm>
            <a:off x="2886075" y="447675"/>
            <a:ext cx="7571819" cy="7266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2060"/>
                </a:solidFill>
                <a:latin typeface="Calibri" panose="020F0502020204030204" pitchFamily="34" charset="0"/>
                <a:cs typeface="Calibri" panose="020F0502020204030204" pitchFamily="34" charset="0"/>
              </a:rPr>
              <a:t>Receipt Business Process Attribute Testing – Section B, 3.j</a:t>
            </a:r>
          </a:p>
        </p:txBody>
      </p:sp>
      <p:sp>
        <p:nvSpPr>
          <p:cNvPr id="5" name="Rectangle 7">
            <a:extLst>
              <a:ext uri="{FF2B5EF4-FFF2-40B4-BE49-F238E27FC236}">
                <a16:creationId xmlns:a16="http://schemas.microsoft.com/office/drawing/2014/main" id="{670E49A9-471F-4488-811E-E3F1EF222453}"/>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noProof="0" dirty="0">
                <a:ln>
                  <a:noFill/>
                </a:ln>
                <a:solidFill>
                  <a:srgbClr val="002060"/>
                </a:solidFill>
                <a:effectLst/>
                <a:uLnTx/>
                <a:uFillTx/>
                <a:latin typeface="Franklin Gothic Demi" panose="020B0703020102020204" pitchFamily="34" charset="0"/>
                <a:ea typeface="MS PGothic" pitchFamily="34" charset="-128"/>
                <a:cs typeface="Calibri" panose="020F0502020204030204" pitchFamily="34" charset="0"/>
              </a:rPr>
              <a:t>READY. RESOURCEFUL. RESPONSIVE.</a:t>
            </a: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255407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967D0D56-A7BC-B4F8-F3A3-D1B47109F3F4}"/>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2" name="Title 1"/>
          <p:cNvSpPr>
            <a:spLocks noGrp="1"/>
          </p:cNvSpPr>
          <p:nvPr>
            <p:ph type="title"/>
          </p:nvPr>
        </p:nvSpPr>
        <p:spPr>
          <a:xfrm>
            <a:off x="3046891" y="664272"/>
            <a:ext cx="5920196" cy="369332"/>
          </a:xfrm>
        </p:spPr>
        <p:txBody>
          <a:bodyPr/>
          <a:lstStyle/>
          <a:p>
            <a:r>
              <a:rPr lang="en-US" sz="2400" dirty="0"/>
              <a:t>Agenda</a:t>
            </a:r>
          </a:p>
        </p:txBody>
      </p:sp>
      <p:sp>
        <p:nvSpPr>
          <p:cNvPr id="3" name="Text Placeholder 2"/>
          <p:cNvSpPr>
            <a:spLocks noGrp="1"/>
          </p:cNvSpPr>
          <p:nvPr>
            <p:ph type="body" sz="quarter" idx="12"/>
          </p:nvPr>
        </p:nvSpPr>
        <p:spPr>
          <a:xfrm>
            <a:off x="885687" y="1840388"/>
            <a:ext cx="10451098" cy="1710681"/>
          </a:xfrm>
        </p:spPr>
        <p:txBody>
          <a:bodyPr/>
          <a:lstStyle/>
          <a:p>
            <a:pPr marL="274320" indent="-274320">
              <a:lnSpc>
                <a:spcPts val="4100"/>
              </a:lnSpc>
            </a:pPr>
            <a:r>
              <a:rPr lang="en-US" sz="2000" b="1" dirty="0">
                <a:solidFill>
                  <a:srgbClr val="002060"/>
                </a:solidFill>
              </a:rPr>
              <a:t>Introduction to NAVSUP HQ </a:t>
            </a:r>
            <a:r>
              <a:rPr lang="en-US" sz="2000" b="1" dirty="0">
                <a:solidFill>
                  <a:srgbClr val="002060"/>
                </a:solidFill>
                <a:latin typeface="Arial" panose="020B0604020202020204" pitchFamily="34" charset="0"/>
                <a:cs typeface="Arial" panose="020B0604020202020204" pitchFamily="34" charset="0"/>
              </a:rPr>
              <a:t>‒</a:t>
            </a:r>
            <a:r>
              <a:rPr lang="en-US" sz="2000" b="1" dirty="0">
                <a:solidFill>
                  <a:srgbClr val="002060"/>
                </a:solidFill>
              </a:rPr>
              <a:t> SUP 18 Audit Support Department</a:t>
            </a:r>
          </a:p>
          <a:p>
            <a:pPr marL="274320" indent="-274320">
              <a:lnSpc>
                <a:spcPts val="4100"/>
              </a:lnSpc>
            </a:pPr>
            <a:r>
              <a:rPr lang="en-US" sz="2000" b="1" dirty="0">
                <a:solidFill>
                  <a:srgbClr val="002060"/>
                </a:solidFill>
              </a:rPr>
              <a:t>Existence &amp; Completeness (E&amp;C) Testing</a:t>
            </a:r>
          </a:p>
          <a:p>
            <a:pPr marL="274320" indent="-274320">
              <a:lnSpc>
                <a:spcPts val="4100"/>
              </a:lnSpc>
            </a:pPr>
            <a:r>
              <a:rPr lang="en-US" sz="2000" b="1" dirty="0">
                <a:solidFill>
                  <a:srgbClr val="002060"/>
                </a:solidFill>
              </a:rPr>
              <a:t>Lessons Learned</a:t>
            </a:r>
          </a:p>
        </p:txBody>
      </p:sp>
      <p:sp>
        <p:nvSpPr>
          <p:cNvPr id="5" name="TextBox 4">
            <a:extLst>
              <a:ext uri="{FF2B5EF4-FFF2-40B4-BE49-F238E27FC236}">
                <a16:creationId xmlns:a16="http://schemas.microsoft.com/office/drawing/2014/main" id="{476B5F8A-E939-74D4-78F2-ADA1E7D497F5}"/>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a:t>
            </a:r>
          </a:p>
        </p:txBody>
      </p:sp>
    </p:spTree>
    <p:extLst>
      <p:ext uri="{BB962C8B-B14F-4D97-AF65-F5344CB8AC3E}">
        <p14:creationId xmlns:p14="http://schemas.microsoft.com/office/powerpoint/2010/main" val="32205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8F9A22-557D-436F-9AE4-9A5C24708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856" y="1471520"/>
            <a:ext cx="7268436" cy="49448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F854BD-98FA-44EF-B42D-DE7FDA6DB281}"/>
              </a:ext>
            </a:extLst>
          </p:cNvPr>
          <p:cNvSpPr/>
          <p:nvPr/>
        </p:nvSpPr>
        <p:spPr>
          <a:xfrm>
            <a:off x="5522945" y="2268819"/>
            <a:ext cx="759972" cy="21648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6" name="Rectangle 5">
            <a:extLst>
              <a:ext uri="{FF2B5EF4-FFF2-40B4-BE49-F238E27FC236}">
                <a16:creationId xmlns:a16="http://schemas.microsoft.com/office/drawing/2014/main" id="{2622B132-947E-4B18-8703-85B3C623202C}"/>
              </a:ext>
            </a:extLst>
          </p:cNvPr>
          <p:cNvSpPr/>
          <p:nvPr/>
        </p:nvSpPr>
        <p:spPr>
          <a:xfrm>
            <a:off x="7588747" y="1470215"/>
            <a:ext cx="1099960" cy="27552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7" name="Rectangle 6">
            <a:extLst>
              <a:ext uri="{FF2B5EF4-FFF2-40B4-BE49-F238E27FC236}">
                <a16:creationId xmlns:a16="http://schemas.microsoft.com/office/drawing/2014/main" id="{E7A915F6-8050-4E3C-A378-DD489670C2C2}"/>
              </a:ext>
            </a:extLst>
          </p:cNvPr>
          <p:cNvSpPr/>
          <p:nvPr/>
        </p:nvSpPr>
        <p:spPr>
          <a:xfrm>
            <a:off x="10203228" y="1709797"/>
            <a:ext cx="1649939" cy="3837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8" name="Rectangle 7">
            <a:extLst>
              <a:ext uri="{FF2B5EF4-FFF2-40B4-BE49-F238E27FC236}">
                <a16:creationId xmlns:a16="http://schemas.microsoft.com/office/drawing/2014/main" id="{3A25E908-FEB4-4AF1-9114-1522A0B3F5B7}"/>
              </a:ext>
            </a:extLst>
          </p:cNvPr>
          <p:cNvSpPr/>
          <p:nvPr/>
        </p:nvSpPr>
        <p:spPr>
          <a:xfrm>
            <a:off x="4942366" y="4604732"/>
            <a:ext cx="1689937" cy="66912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9" name="Rectangle 8">
            <a:extLst>
              <a:ext uri="{FF2B5EF4-FFF2-40B4-BE49-F238E27FC236}">
                <a16:creationId xmlns:a16="http://schemas.microsoft.com/office/drawing/2014/main" id="{F3BCF118-159C-4DC5-A4EA-71F38877BA6D}"/>
              </a:ext>
            </a:extLst>
          </p:cNvPr>
          <p:cNvSpPr/>
          <p:nvPr/>
        </p:nvSpPr>
        <p:spPr>
          <a:xfrm>
            <a:off x="5911919" y="4385116"/>
            <a:ext cx="959965" cy="22632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10" name="Rectangle 9">
            <a:extLst>
              <a:ext uri="{FF2B5EF4-FFF2-40B4-BE49-F238E27FC236}">
                <a16:creationId xmlns:a16="http://schemas.microsoft.com/office/drawing/2014/main" id="{875B706E-DB13-4EAD-B8EA-CD1EDA379CF5}"/>
              </a:ext>
            </a:extLst>
          </p:cNvPr>
          <p:cNvSpPr/>
          <p:nvPr/>
        </p:nvSpPr>
        <p:spPr>
          <a:xfrm>
            <a:off x="8014729" y="4325222"/>
            <a:ext cx="3009888" cy="7380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11" name="Rectangle 10">
            <a:extLst>
              <a:ext uri="{FF2B5EF4-FFF2-40B4-BE49-F238E27FC236}">
                <a16:creationId xmlns:a16="http://schemas.microsoft.com/office/drawing/2014/main" id="{2584F38D-5D83-4106-B736-2A9AFD31ED92}"/>
              </a:ext>
            </a:extLst>
          </p:cNvPr>
          <p:cNvSpPr/>
          <p:nvPr/>
        </p:nvSpPr>
        <p:spPr>
          <a:xfrm>
            <a:off x="8667972" y="2488433"/>
            <a:ext cx="449984" cy="31488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12" name="Rectangle 11">
            <a:extLst>
              <a:ext uri="{FF2B5EF4-FFF2-40B4-BE49-F238E27FC236}">
                <a16:creationId xmlns:a16="http://schemas.microsoft.com/office/drawing/2014/main" id="{AD16B719-DE69-4697-BADC-FDC5F7BAC6E6}"/>
              </a:ext>
            </a:extLst>
          </p:cNvPr>
          <p:cNvSpPr/>
          <p:nvPr/>
        </p:nvSpPr>
        <p:spPr>
          <a:xfrm>
            <a:off x="5581608" y="2987561"/>
            <a:ext cx="1479944" cy="25584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13" name="Rectangle 12">
            <a:extLst>
              <a:ext uri="{FF2B5EF4-FFF2-40B4-BE49-F238E27FC236}">
                <a16:creationId xmlns:a16="http://schemas.microsoft.com/office/drawing/2014/main" id="{F5743CE8-E5CA-401E-8FEC-ECCDFE0D09DD}"/>
              </a:ext>
            </a:extLst>
          </p:cNvPr>
          <p:cNvSpPr/>
          <p:nvPr/>
        </p:nvSpPr>
        <p:spPr>
          <a:xfrm>
            <a:off x="6001712" y="3656391"/>
            <a:ext cx="989964" cy="2361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14" name="Rectangle 13">
            <a:extLst>
              <a:ext uri="{FF2B5EF4-FFF2-40B4-BE49-F238E27FC236}">
                <a16:creationId xmlns:a16="http://schemas.microsoft.com/office/drawing/2014/main" id="{78C076B5-B6F5-4441-805B-DC85D36C3EB2}"/>
              </a:ext>
            </a:extLst>
          </p:cNvPr>
          <p:cNvSpPr/>
          <p:nvPr/>
        </p:nvSpPr>
        <p:spPr>
          <a:xfrm>
            <a:off x="6851662" y="1899464"/>
            <a:ext cx="149996" cy="5805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15" name="Rectangle 14">
            <a:extLst>
              <a:ext uri="{FF2B5EF4-FFF2-40B4-BE49-F238E27FC236}">
                <a16:creationId xmlns:a16="http://schemas.microsoft.com/office/drawing/2014/main" id="{FDC119E8-2539-4FE1-AD40-BEC915ECF171}"/>
              </a:ext>
            </a:extLst>
          </p:cNvPr>
          <p:cNvSpPr/>
          <p:nvPr/>
        </p:nvSpPr>
        <p:spPr>
          <a:xfrm>
            <a:off x="8408920" y="1899466"/>
            <a:ext cx="159997" cy="59039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20" name="TextBox 19">
            <a:extLst>
              <a:ext uri="{FF2B5EF4-FFF2-40B4-BE49-F238E27FC236}">
                <a16:creationId xmlns:a16="http://schemas.microsoft.com/office/drawing/2014/main" id="{2CD42C77-012B-4675-B9FD-5B65900245D1}"/>
              </a:ext>
            </a:extLst>
          </p:cNvPr>
          <p:cNvSpPr txBox="1"/>
          <p:nvPr/>
        </p:nvSpPr>
        <p:spPr>
          <a:xfrm>
            <a:off x="9817275" y="1168835"/>
            <a:ext cx="2101954" cy="553998"/>
          </a:xfrm>
          <a:prstGeom prst="rect">
            <a:avLst/>
          </a:prstGeom>
          <a:noFill/>
          <a:ln w="12700">
            <a:solidFill>
              <a:srgbClr val="FF0000"/>
            </a:solidFill>
          </a:ln>
        </p:spPr>
        <p:txBody>
          <a:bodyPr wrap="square" lIns="91440" tIns="45720" rIns="91440" bIns="45720" rtlCol="0" anchor="t">
            <a:spAutoFit/>
          </a:bodyPr>
          <a:lstStyle/>
          <a:p>
            <a:pPr fontAlgn="base">
              <a:spcBef>
                <a:spcPct val="0"/>
              </a:spcBef>
              <a:spcAft>
                <a:spcPct val="0"/>
              </a:spcAft>
            </a:pPr>
            <a:r>
              <a:rPr lang="en-US" sz="1000" dirty="0">
                <a:solidFill>
                  <a:prstClr val="black"/>
                </a:solidFill>
                <a:latin typeface="Arial"/>
                <a:cs typeface="Arial"/>
              </a:rPr>
              <a:t>Obtain </a:t>
            </a:r>
            <a:r>
              <a:rPr lang="en-US" sz="1000" u="sng" dirty="0">
                <a:solidFill>
                  <a:prstClr val="black"/>
                </a:solidFill>
                <a:latin typeface="Arial"/>
                <a:cs typeface="Arial"/>
              </a:rPr>
              <a:t>delivery agent signature </a:t>
            </a:r>
            <a:r>
              <a:rPr lang="en-US" sz="1000" dirty="0">
                <a:solidFill>
                  <a:prstClr val="black"/>
                </a:solidFill>
                <a:latin typeface="Arial"/>
                <a:cs typeface="Arial"/>
              </a:rPr>
              <a:t>with date, and legibly printed or stamped name </a:t>
            </a:r>
            <a:endParaRPr lang="en-US" sz="1000" dirty="0">
              <a:solidFill>
                <a:prstClr val="black"/>
              </a:solidFill>
              <a:latin typeface="Arial" charset="0"/>
              <a:cs typeface="Arial" charset="0"/>
            </a:endParaRPr>
          </a:p>
        </p:txBody>
      </p:sp>
      <p:cxnSp>
        <p:nvCxnSpPr>
          <p:cNvPr id="4" name="Straight Arrow Connector 3">
            <a:extLst>
              <a:ext uri="{FF2B5EF4-FFF2-40B4-BE49-F238E27FC236}">
                <a16:creationId xmlns:a16="http://schemas.microsoft.com/office/drawing/2014/main" id="{9FCB78C5-BF7E-4381-8F42-2372C2F775D6}"/>
              </a:ext>
            </a:extLst>
          </p:cNvPr>
          <p:cNvCxnSpPr/>
          <p:nvPr/>
        </p:nvCxnSpPr>
        <p:spPr>
          <a:xfrm flipH="1">
            <a:off x="10309773" y="1722834"/>
            <a:ext cx="576774" cy="20996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9E5AE77-1332-43E3-9EE4-387DB197FA7F}"/>
              </a:ext>
            </a:extLst>
          </p:cNvPr>
          <p:cNvSpPr/>
          <p:nvPr/>
        </p:nvSpPr>
        <p:spPr>
          <a:xfrm>
            <a:off x="7562620" y="1375324"/>
            <a:ext cx="1309869" cy="361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21" name="TextBox 20">
            <a:extLst>
              <a:ext uri="{FF2B5EF4-FFF2-40B4-BE49-F238E27FC236}">
                <a16:creationId xmlns:a16="http://schemas.microsoft.com/office/drawing/2014/main" id="{06BF05DA-3128-4F57-994F-ECE3E2B01ECF}"/>
              </a:ext>
            </a:extLst>
          </p:cNvPr>
          <p:cNvSpPr txBox="1"/>
          <p:nvPr/>
        </p:nvSpPr>
        <p:spPr>
          <a:xfrm>
            <a:off x="8761092" y="4016793"/>
            <a:ext cx="3092075" cy="307777"/>
          </a:xfrm>
          <a:prstGeom prst="rect">
            <a:avLst/>
          </a:prstGeom>
          <a:solidFill>
            <a:schemeClr val="bg1"/>
          </a:solidFill>
        </p:spPr>
        <p:txBody>
          <a:bodyPr wrap="square" rtlCol="0">
            <a:spAutoFit/>
          </a:bodyPr>
          <a:lstStyle/>
          <a:p>
            <a:pPr fontAlgn="base">
              <a:spcBef>
                <a:spcPct val="0"/>
              </a:spcBef>
              <a:spcAft>
                <a:spcPct val="0"/>
              </a:spcAft>
            </a:pPr>
            <a:r>
              <a:rPr lang="en-US" sz="1400" dirty="0">
                <a:solidFill>
                  <a:prstClr val="black"/>
                </a:solidFill>
                <a:latin typeface="Ink Free" panose="03080402000500000000" pitchFamily="66" charset="0"/>
                <a:cs typeface="Arial" charset="0"/>
              </a:rPr>
              <a:t>Jack Frost - FEDEX 0215/0900</a:t>
            </a:r>
          </a:p>
        </p:txBody>
      </p:sp>
      <p:sp>
        <p:nvSpPr>
          <p:cNvPr id="22" name="Oval 21">
            <a:extLst>
              <a:ext uri="{FF2B5EF4-FFF2-40B4-BE49-F238E27FC236}">
                <a16:creationId xmlns:a16="http://schemas.microsoft.com/office/drawing/2014/main" id="{FC309C0B-3920-435A-AF79-967EF2C32F48}"/>
              </a:ext>
            </a:extLst>
          </p:cNvPr>
          <p:cNvSpPr/>
          <p:nvPr/>
        </p:nvSpPr>
        <p:spPr>
          <a:xfrm>
            <a:off x="8663428" y="3933433"/>
            <a:ext cx="3106751" cy="441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35" name="Rounded Rectangle 34"/>
          <p:cNvSpPr/>
          <p:nvPr/>
        </p:nvSpPr>
        <p:spPr>
          <a:xfrm flipV="1">
            <a:off x="5522621" y="2966096"/>
            <a:ext cx="1532633" cy="2236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37" name="Rounded Rectangle 36"/>
          <p:cNvSpPr/>
          <p:nvPr/>
        </p:nvSpPr>
        <p:spPr>
          <a:xfrm flipV="1">
            <a:off x="5516282" y="3662947"/>
            <a:ext cx="1790766" cy="2370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38" name="Rounded Rectangle 37"/>
          <p:cNvSpPr/>
          <p:nvPr/>
        </p:nvSpPr>
        <p:spPr>
          <a:xfrm flipV="1">
            <a:off x="5907919" y="4372831"/>
            <a:ext cx="963966" cy="2236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latin typeface="Arial"/>
            </a:endParaRPr>
          </a:p>
        </p:txBody>
      </p:sp>
      <p:sp>
        <p:nvSpPr>
          <p:cNvPr id="17" name="Rectangle 16"/>
          <p:cNvSpPr/>
          <p:nvPr/>
        </p:nvSpPr>
        <p:spPr>
          <a:xfrm>
            <a:off x="4839648" y="2369099"/>
            <a:ext cx="422063" cy="216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solidFill>
                  <a:prstClr val="black"/>
                </a:solidFill>
                <a:latin typeface="Arial"/>
              </a:rPr>
              <a:t>D7A</a:t>
            </a:r>
            <a:r>
              <a:rPr lang="en-US" sz="800" dirty="0">
                <a:solidFill>
                  <a:prstClr val="white"/>
                </a:solidFill>
                <a:latin typeface="Arial"/>
              </a:rPr>
              <a:t>D7A</a:t>
            </a:r>
          </a:p>
        </p:txBody>
      </p:sp>
      <p:sp>
        <p:nvSpPr>
          <p:cNvPr id="18" name="TextBox 17">
            <a:extLst>
              <a:ext uri="{FF2B5EF4-FFF2-40B4-BE49-F238E27FC236}">
                <a16:creationId xmlns:a16="http://schemas.microsoft.com/office/drawing/2014/main" id="{42095DA2-345A-6396-C6BA-B3CC24634AA4}"/>
              </a:ext>
            </a:extLst>
          </p:cNvPr>
          <p:cNvSpPr txBox="1"/>
          <p:nvPr/>
        </p:nvSpPr>
        <p:spPr>
          <a:xfrm>
            <a:off x="3174298" y="1558767"/>
            <a:ext cx="1709447" cy="1015663"/>
          </a:xfrm>
          <a:prstGeom prst="rect">
            <a:avLst/>
          </a:prstGeom>
          <a:noFill/>
          <a:ln>
            <a:solidFill>
              <a:srgbClr val="FF0000"/>
            </a:solidFill>
          </a:ln>
        </p:spPr>
        <p:txBody>
          <a:bodyPr wrap="square" lIns="91440" tIns="45720" rIns="91440" bIns="45720" rtlCol="0" anchor="t">
            <a:spAutoFit/>
          </a:bodyPr>
          <a:lstStyle/>
          <a:p>
            <a:pPr fontAlgn="base">
              <a:spcBef>
                <a:spcPct val="0"/>
              </a:spcBef>
              <a:spcAft>
                <a:spcPct val="0"/>
              </a:spcAft>
            </a:pPr>
            <a:r>
              <a:rPr lang="en-US" sz="1000" dirty="0">
                <a:solidFill>
                  <a:prstClr val="black"/>
                </a:solidFill>
                <a:latin typeface="Arial"/>
                <a:cs typeface="Arial"/>
              </a:rPr>
              <a:t>Verify:</a:t>
            </a:r>
          </a:p>
          <a:p>
            <a:pPr marL="228600" indent="-228600" fontAlgn="base">
              <a:spcBef>
                <a:spcPct val="0"/>
              </a:spcBef>
              <a:spcAft>
                <a:spcPct val="0"/>
              </a:spcAft>
              <a:buFont typeface="Arial" panose="020B0604020202020204" pitchFamily="34" charset="0"/>
              <a:buChar char="•"/>
            </a:pPr>
            <a:r>
              <a:rPr lang="en-US" sz="1000" dirty="0">
                <a:solidFill>
                  <a:prstClr val="black"/>
                </a:solidFill>
                <a:latin typeface="Arial"/>
                <a:cs typeface="Arial"/>
              </a:rPr>
              <a:t>A) NIIN</a:t>
            </a:r>
          </a:p>
          <a:p>
            <a:pPr marL="228600" indent="-228600" fontAlgn="base">
              <a:spcBef>
                <a:spcPct val="0"/>
              </a:spcBef>
              <a:spcAft>
                <a:spcPct val="0"/>
              </a:spcAft>
              <a:buFont typeface="Arial" panose="020B0604020202020204" pitchFamily="34" charset="0"/>
              <a:buChar char="•"/>
            </a:pPr>
            <a:r>
              <a:rPr lang="en-US" sz="1000" dirty="0">
                <a:solidFill>
                  <a:prstClr val="black"/>
                </a:solidFill>
                <a:latin typeface="Arial"/>
                <a:cs typeface="Arial"/>
              </a:rPr>
              <a:t>B) Quantity</a:t>
            </a:r>
          </a:p>
          <a:p>
            <a:pPr marL="228600" indent="-228600" fontAlgn="base">
              <a:spcBef>
                <a:spcPct val="0"/>
              </a:spcBef>
              <a:spcAft>
                <a:spcPct val="0"/>
              </a:spcAft>
              <a:buFont typeface="Arial" panose="020B0604020202020204" pitchFamily="34" charset="0"/>
              <a:buChar char="•"/>
            </a:pPr>
            <a:r>
              <a:rPr lang="en-US" sz="1000" dirty="0">
                <a:solidFill>
                  <a:prstClr val="black"/>
                </a:solidFill>
                <a:latin typeface="Arial"/>
                <a:cs typeface="Arial"/>
              </a:rPr>
              <a:t>C) DocNbr</a:t>
            </a:r>
          </a:p>
          <a:p>
            <a:pPr marL="228600" indent="-228600" fontAlgn="base">
              <a:spcBef>
                <a:spcPct val="0"/>
              </a:spcBef>
              <a:spcAft>
                <a:spcPct val="0"/>
              </a:spcAft>
              <a:buFont typeface="Arial" panose="020B0604020202020204" pitchFamily="34" charset="0"/>
              <a:buChar char="•"/>
            </a:pPr>
            <a:r>
              <a:rPr lang="en-US" sz="1000" dirty="0">
                <a:solidFill>
                  <a:prstClr val="black"/>
                </a:solidFill>
                <a:latin typeface="Arial"/>
                <a:cs typeface="Arial"/>
              </a:rPr>
              <a:t>D) Condition Code</a:t>
            </a:r>
          </a:p>
          <a:p>
            <a:pPr marL="228600" indent="-228600" fontAlgn="base">
              <a:spcBef>
                <a:spcPct val="0"/>
              </a:spcBef>
              <a:spcAft>
                <a:spcPct val="0"/>
              </a:spcAft>
              <a:buFont typeface="Arial" panose="020B0604020202020204" pitchFamily="34" charset="0"/>
              <a:buChar char="•"/>
            </a:pPr>
            <a:r>
              <a:rPr lang="en-US" sz="1000" dirty="0">
                <a:solidFill>
                  <a:prstClr val="black"/>
                </a:solidFill>
                <a:latin typeface="Arial"/>
                <a:cs typeface="Arial"/>
              </a:rPr>
              <a:t>E) Serial Number</a:t>
            </a:r>
          </a:p>
        </p:txBody>
      </p:sp>
      <p:sp>
        <p:nvSpPr>
          <p:cNvPr id="19" name="TextBox 18">
            <a:extLst>
              <a:ext uri="{FF2B5EF4-FFF2-40B4-BE49-F238E27FC236}">
                <a16:creationId xmlns:a16="http://schemas.microsoft.com/office/drawing/2014/main" id="{708B6CBC-013E-7289-5F8A-7F8DFA285ADE}"/>
              </a:ext>
            </a:extLst>
          </p:cNvPr>
          <p:cNvSpPr txBox="1"/>
          <p:nvPr/>
        </p:nvSpPr>
        <p:spPr>
          <a:xfrm>
            <a:off x="7362371" y="3690298"/>
            <a:ext cx="226337" cy="215444"/>
          </a:xfrm>
          <a:prstGeom prst="rect">
            <a:avLst/>
          </a:prstGeom>
          <a:noFill/>
          <a:ln>
            <a:noFill/>
          </a:ln>
        </p:spPr>
        <p:txBody>
          <a:bodyPr wrap="square" lIns="91440" tIns="45720" rIns="91440" bIns="45720" rtlCol="0" anchor="t">
            <a:spAutoFit/>
          </a:bodyPr>
          <a:lstStyle/>
          <a:p>
            <a:pPr fontAlgn="base">
              <a:spcBef>
                <a:spcPct val="0"/>
              </a:spcBef>
              <a:spcAft>
                <a:spcPct val="0"/>
              </a:spcAft>
            </a:pPr>
            <a:r>
              <a:rPr lang="en-US" sz="800" b="1" dirty="0">
                <a:solidFill>
                  <a:srgbClr val="FF0000"/>
                </a:solidFill>
                <a:latin typeface="Arial"/>
                <a:cs typeface="Arial"/>
              </a:rPr>
              <a:t>A</a:t>
            </a:r>
          </a:p>
        </p:txBody>
      </p:sp>
      <p:sp>
        <p:nvSpPr>
          <p:cNvPr id="23" name="TextBox 22">
            <a:extLst>
              <a:ext uri="{FF2B5EF4-FFF2-40B4-BE49-F238E27FC236}">
                <a16:creationId xmlns:a16="http://schemas.microsoft.com/office/drawing/2014/main" id="{B93F2533-A7F6-8CDF-2664-133FFD897BEC}"/>
              </a:ext>
            </a:extLst>
          </p:cNvPr>
          <p:cNvSpPr txBox="1"/>
          <p:nvPr/>
        </p:nvSpPr>
        <p:spPr>
          <a:xfrm>
            <a:off x="7338522" y="2987560"/>
            <a:ext cx="226337" cy="215444"/>
          </a:xfrm>
          <a:prstGeom prst="rect">
            <a:avLst/>
          </a:prstGeom>
          <a:noFill/>
          <a:ln>
            <a:noFill/>
          </a:ln>
        </p:spPr>
        <p:txBody>
          <a:bodyPr wrap="square" lIns="91440" tIns="45720" rIns="91440" bIns="45720" rtlCol="0" anchor="t">
            <a:spAutoFit/>
          </a:bodyPr>
          <a:lstStyle/>
          <a:p>
            <a:pPr fontAlgn="base">
              <a:spcBef>
                <a:spcPct val="0"/>
              </a:spcBef>
              <a:spcAft>
                <a:spcPct val="0"/>
              </a:spcAft>
            </a:pPr>
            <a:r>
              <a:rPr lang="en-US" sz="800" b="1" dirty="0">
                <a:solidFill>
                  <a:srgbClr val="FF0000"/>
                </a:solidFill>
                <a:latin typeface="Arial"/>
                <a:cs typeface="Arial"/>
              </a:rPr>
              <a:t>C</a:t>
            </a:r>
          </a:p>
        </p:txBody>
      </p:sp>
      <p:sp>
        <p:nvSpPr>
          <p:cNvPr id="25" name="TextBox 24">
            <a:extLst>
              <a:ext uri="{FF2B5EF4-FFF2-40B4-BE49-F238E27FC236}">
                <a16:creationId xmlns:a16="http://schemas.microsoft.com/office/drawing/2014/main" id="{B2B187D4-9B4B-5DF0-05CB-B850C78AD4CD}"/>
              </a:ext>
            </a:extLst>
          </p:cNvPr>
          <p:cNvSpPr txBox="1"/>
          <p:nvPr/>
        </p:nvSpPr>
        <p:spPr>
          <a:xfrm>
            <a:off x="6308118" y="4699565"/>
            <a:ext cx="226337" cy="215444"/>
          </a:xfrm>
          <a:prstGeom prst="rect">
            <a:avLst/>
          </a:prstGeom>
          <a:noFill/>
          <a:ln>
            <a:noFill/>
          </a:ln>
        </p:spPr>
        <p:txBody>
          <a:bodyPr wrap="square" lIns="91440" tIns="45720" rIns="91440" bIns="45720" rtlCol="0" anchor="t">
            <a:spAutoFit/>
          </a:bodyPr>
          <a:lstStyle/>
          <a:p>
            <a:pPr fontAlgn="base">
              <a:spcBef>
                <a:spcPct val="0"/>
              </a:spcBef>
              <a:spcAft>
                <a:spcPct val="0"/>
              </a:spcAft>
            </a:pPr>
            <a:r>
              <a:rPr lang="en-US" sz="800" b="1" dirty="0">
                <a:solidFill>
                  <a:srgbClr val="FF0000"/>
                </a:solidFill>
                <a:latin typeface="Arial"/>
                <a:cs typeface="Arial"/>
              </a:rPr>
              <a:t>B</a:t>
            </a:r>
          </a:p>
        </p:txBody>
      </p:sp>
      <p:sp>
        <p:nvSpPr>
          <p:cNvPr id="26" name="TextBox 25">
            <a:extLst>
              <a:ext uri="{FF2B5EF4-FFF2-40B4-BE49-F238E27FC236}">
                <a16:creationId xmlns:a16="http://schemas.microsoft.com/office/drawing/2014/main" id="{A2C5421C-BD70-E84B-073E-D2A479A9954B}"/>
              </a:ext>
            </a:extLst>
          </p:cNvPr>
          <p:cNvSpPr txBox="1"/>
          <p:nvPr/>
        </p:nvSpPr>
        <p:spPr>
          <a:xfrm>
            <a:off x="8353472" y="2540430"/>
            <a:ext cx="226337" cy="215444"/>
          </a:xfrm>
          <a:prstGeom prst="rect">
            <a:avLst/>
          </a:prstGeom>
          <a:noFill/>
          <a:ln>
            <a:noFill/>
          </a:ln>
        </p:spPr>
        <p:txBody>
          <a:bodyPr wrap="square" lIns="91440" tIns="45720" rIns="91440" bIns="45720" rtlCol="0" anchor="t">
            <a:spAutoFit/>
          </a:bodyPr>
          <a:lstStyle/>
          <a:p>
            <a:pPr fontAlgn="base">
              <a:spcBef>
                <a:spcPct val="0"/>
              </a:spcBef>
              <a:spcAft>
                <a:spcPct val="0"/>
              </a:spcAft>
            </a:pPr>
            <a:r>
              <a:rPr lang="en-US" sz="800" b="1" dirty="0">
                <a:solidFill>
                  <a:srgbClr val="FF0000"/>
                </a:solidFill>
                <a:latin typeface="Arial"/>
                <a:cs typeface="Arial"/>
              </a:rPr>
              <a:t>D</a:t>
            </a:r>
          </a:p>
        </p:txBody>
      </p:sp>
      <p:sp>
        <p:nvSpPr>
          <p:cNvPr id="27" name="TextBox 26">
            <a:extLst>
              <a:ext uri="{FF2B5EF4-FFF2-40B4-BE49-F238E27FC236}">
                <a16:creationId xmlns:a16="http://schemas.microsoft.com/office/drawing/2014/main" id="{73A5F81F-FDB9-67CC-D100-4D79455BA0BA}"/>
              </a:ext>
            </a:extLst>
          </p:cNvPr>
          <p:cNvSpPr txBox="1"/>
          <p:nvPr/>
        </p:nvSpPr>
        <p:spPr>
          <a:xfrm>
            <a:off x="11171060" y="4434215"/>
            <a:ext cx="226337" cy="215444"/>
          </a:xfrm>
          <a:prstGeom prst="rect">
            <a:avLst/>
          </a:prstGeom>
          <a:noFill/>
          <a:ln>
            <a:noFill/>
          </a:ln>
        </p:spPr>
        <p:txBody>
          <a:bodyPr wrap="square" lIns="91440" tIns="45720" rIns="91440" bIns="45720" rtlCol="0" anchor="t">
            <a:spAutoFit/>
          </a:bodyPr>
          <a:lstStyle/>
          <a:p>
            <a:pPr fontAlgn="base">
              <a:spcBef>
                <a:spcPct val="0"/>
              </a:spcBef>
              <a:spcAft>
                <a:spcPct val="0"/>
              </a:spcAft>
            </a:pPr>
            <a:r>
              <a:rPr lang="en-US" sz="800" b="1" dirty="0">
                <a:solidFill>
                  <a:srgbClr val="FF0000"/>
                </a:solidFill>
                <a:latin typeface="Arial"/>
                <a:cs typeface="Arial"/>
              </a:rPr>
              <a:t>E</a:t>
            </a:r>
          </a:p>
        </p:txBody>
      </p:sp>
      <p:sp>
        <p:nvSpPr>
          <p:cNvPr id="36" name="TextBox 35"/>
          <p:cNvSpPr txBox="1"/>
          <p:nvPr/>
        </p:nvSpPr>
        <p:spPr>
          <a:xfrm>
            <a:off x="8787643" y="6421319"/>
            <a:ext cx="3395792" cy="461665"/>
          </a:xfrm>
          <a:prstGeom prst="rect">
            <a:avLst/>
          </a:prstGeom>
          <a:noFill/>
        </p:spPr>
        <p:txBody>
          <a:bodyPr wrap="square" rtlCol="0">
            <a:spAutoFit/>
          </a:bodyPr>
          <a:lstStyle/>
          <a:p>
            <a:pPr fontAlgn="base">
              <a:spcBef>
                <a:spcPct val="0"/>
              </a:spcBef>
              <a:spcAft>
                <a:spcPct val="0"/>
              </a:spcAft>
            </a:pPr>
            <a:r>
              <a:rPr lang="en-US" sz="800" b="1" dirty="0">
                <a:solidFill>
                  <a:srgbClr val="FF0000"/>
                </a:solidFill>
                <a:latin typeface="Arial" charset="0"/>
                <a:cs typeface="Arial" charset="0"/>
              </a:rPr>
              <a:t>OPERATIONAL FORCE UNITS ONLY RECEIPT/STORE RFI AND ARE EXEMPT FROM THE REQUIRMENT TO ANNOTATE CONDITION  CODE</a:t>
            </a:r>
          </a:p>
        </p:txBody>
      </p:sp>
      <p:sp>
        <p:nvSpPr>
          <p:cNvPr id="31" name="Title 1">
            <a:extLst>
              <a:ext uri="{FF2B5EF4-FFF2-40B4-BE49-F238E27FC236}">
                <a16:creationId xmlns:a16="http://schemas.microsoft.com/office/drawing/2014/main" id="{C6CBB1B4-2DD5-1DE2-53DF-08DBA14D29FA}"/>
              </a:ext>
            </a:extLst>
          </p:cNvPr>
          <p:cNvSpPr txBox="1">
            <a:spLocks/>
          </p:cNvSpPr>
          <p:nvPr/>
        </p:nvSpPr>
        <p:spPr>
          <a:xfrm>
            <a:off x="2886076" y="447675"/>
            <a:ext cx="6998982" cy="7266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2060"/>
                </a:solidFill>
                <a:latin typeface="Calibri" panose="020F0502020204030204" pitchFamily="34" charset="0"/>
                <a:cs typeface="Calibri" panose="020F0502020204030204" pitchFamily="34" charset="0"/>
              </a:rPr>
              <a:t>Issue Business Process Attribute Testing – Section B, 4</a:t>
            </a:r>
          </a:p>
        </p:txBody>
      </p:sp>
      <p:sp>
        <p:nvSpPr>
          <p:cNvPr id="39" name="TextBox 38">
            <a:extLst>
              <a:ext uri="{FF2B5EF4-FFF2-40B4-BE49-F238E27FC236}">
                <a16:creationId xmlns:a16="http://schemas.microsoft.com/office/drawing/2014/main" id="{F528E861-84BF-D77D-4540-126D7CE4641C}"/>
              </a:ext>
            </a:extLst>
          </p:cNvPr>
          <p:cNvSpPr txBox="1"/>
          <p:nvPr/>
        </p:nvSpPr>
        <p:spPr>
          <a:xfrm>
            <a:off x="8565" y="2585578"/>
            <a:ext cx="4703408" cy="4185761"/>
          </a:xfrm>
          <a:prstGeom prst="rect">
            <a:avLst/>
          </a:prstGeom>
          <a:noFill/>
        </p:spPr>
        <p:txBody>
          <a:bodyPr wrap="square">
            <a:spAutoFit/>
          </a:bodyPr>
          <a:lstStyle/>
          <a:p>
            <a:pPr marL="342900" indent="-342900" algn="l">
              <a:buFont typeface="+mj-lt"/>
              <a:buAutoNum type="arabicParenR"/>
            </a:pPr>
            <a:r>
              <a:rPr lang="en-US" sz="1400" dirty="0">
                <a:solidFill>
                  <a:srgbClr val="002060"/>
                </a:solidFill>
                <a:latin typeface="Times New Roman" panose="02020603050405020304" pitchFamily="18" charset="0"/>
                <a:ea typeface="+mj-ea"/>
                <a:cs typeface="Arial Bold" panose="020B0704020202020204" pitchFamily="34" charset="0"/>
              </a:rPr>
              <a:t>The contractor is required to verify NIIN, quantity, document number, serial number attributes of shipping documentation. </a:t>
            </a:r>
          </a:p>
          <a:p>
            <a:pPr algn="l"/>
            <a:endParaRPr lang="en-US" sz="1400" dirty="0">
              <a:solidFill>
                <a:srgbClr val="002060"/>
              </a:solidFill>
              <a:latin typeface="Times New Roman" panose="02020603050405020304" pitchFamily="18" charset="0"/>
              <a:ea typeface="+mj-ea"/>
              <a:cs typeface="Arial Bold" panose="020B0704020202020204" pitchFamily="34" charset="0"/>
            </a:endParaRPr>
          </a:p>
          <a:p>
            <a:pPr marL="342900" indent="-342900" algn="l">
              <a:buFont typeface="+mj-lt"/>
              <a:buAutoNum type="arabicParenR" startAt="2"/>
            </a:pPr>
            <a:r>
              <a:rPr lang="en-US" sz="1400" dirty="0">
                <a:solidFill>
                  <a:srgbClr val="002060"/>
                </a:solidFill>
                <a:latin typeface="Times New Roman" panose="02020603050405020304" pitchFamily="18" charset="0"/>
                <a:ea typeface="+mj-ea"/>
                <a:cs typeface="Arial Bold" panose="020B0704020202020204" pitchFamily="34" charset="0"/>
              </a:rPr>
              <a:t>Upon pickup by the ATAC carrier, the contractor will </a:t>
            </a:r>
            <a:r>
              <a:rPr lang="en-US" sz="1400" b="1" dirty="0">
                <a:solidFill>
                  <a:srgbClr val="002060"/>
                </a:solidFill>
                <a:latin typeface="Times New Roman" panose="02020603050405020304" pitchFamily="18" charset="0"/>
                <a:ea typeface="+mj-ea"/>
                <a:cs typeface="Arial Bold" panose="020B0704020202020204" pitchFamily="34" charset="0"/>
              </a:rPr>
              <a:t>obtain the transportation agent’s signature, date, and legibly printed or stamped name on the shipping document if possible. If signature was not obtained, the contractor will annotate the shipping document with date of the custody transfer and reason the transportation Agent’s signature was not received</a:t>
            </a:r>
            <a:r>
              <a:rPr lang="en-US" sz="1400" dirty="0">
                <a:solidFill>
                  <a:srgbClr val="002060"/>
                </a:solidFill>
                <a:latin typeface="Times New Roman" panose="02020603050405020304" pitchFamily="18" charset="0"/>
                <a:ea typeface="+mj-ea"/>
                <a:cs typeface="Arial Bold" panose="020B0704020202020204" pitchFamily="34" charset="0"/>
              </a:rPr>
              <a:t>. </a:t>
            </a:r>
          </a:p>
          <a:p>
            <a:pPr marL="342900" indent="-342900" algn="l">
              <a:buFont typeface="+mj-lt"/>
              <a:buAutoNum type="arabicParenR" startAt="2"/>
            </a:pPr>
            <a:endParaRPr lang="en-US" sz="1400" dirty="0">
              <a:solidFill>
                <a:srgbClr val="002060"/>
              </a:solidFill>
              <a:latin typeface="Times New Roman" panose="02020603050405020304" pitchFamily="18" charset="0"/>
              <a:ea typeface="+mj-ea"/>
              <a:cs typeface="Arial Bold" panose="020B0704020202020204" pitchFamily="34" charset="0"/>
            </a:endParaRPr>
          </a:p>
          <a:p>
            <a:pPr marL="342900" indent="-342900" algn="l">
              <a:buFont typeface="+mj-lt"/>
              <a:buAutoNum type="arabicParenR" startAt="2"/>
            </a:pPr>
            <a:r>
              <a:rPr lang="en-US" sz="1400" b="1" dirty="0">
                <a:solidFill>
                  <a:srgbClr val="002060"/>
                </a:solidFill>
                <a:latin typeface="Times New Roman" panose="02020603050405020304" pitchFamily="18" charset="0"/>
                <a:ea typeface="+mj-ea"/>
                <a:cs typeface="Arial Bold" panose="020B0704020202020204" pitchFamily="34" charset="0"/>
              </a:rPr>
              <a:t>Post the issue </a:t>
            </a:r>
            <a:r>
              <a:rPr lang="en-US" sz="1400" dirty="0">
                <a:solidFill>
                  <a:srgbClr val="002060"/>
                </a:solidFill>
                <a:latin typeface="Times New Roman" panose="02020603050405020304" pitchFamily="18" charset="0"/>
                <a:ea typeface="+mj-ea"/>
                <a:cs typeface="Arial Bold" panose="020B0704020202020204" pitchFamily="34" charset="0"/>
              </a:rPr>
              <a:t>information (NIIN, quantity, document number, serial number, and condition code) reflected on the shipping/receipt document to CAV RP </a:t>
            </a:r>
            <a:r>
              <a:rPr lang="en-US" sz="1400" b="1" dirty="0">
                <a:solidFill>
                  <a:srgbClr val="002060"/>
                </a:solidFill>
                <a:latin typeface="Times New Roman" panose="02020603050405020304" pitchFamily="18" charset="0"/>
                <a:ea typeface="+mj-ea"/>
                <a:cs typeface="Arial Bold" panose="020B0704020202020204" pitchFamily="34" charset="0"/>
              </a:rPr>
              <a:t>within seven (7) business days of physical shipment. </a:t>
            </a:r>
          </a:p>
          <a:p>
            <a:pPr marL="342900" indent="-342900" algn="l">
              <a:buFont typeface="+mj-lt"/>
              <a:buAutoNum type="arabicParenR" startAt="2"/>
            </a:pPr>
            <a:endParaRPr lang="en-US" sz="1400" dirty="0">
              <a:solidFill>
                <a:srgbClr val="002060"/>
              </a:solidFill>
              <a:latin typeface="Times New Roman" panose="02020603050405020304" pitchFamily="18" charset="0"/>
              <a:ea typeface="+mj-ea"/>
              <a:cs typeface="Arial Bold" panose="020B0704020202020204" pitchFamily="34" charset="0"/>
            </a:endParaRPr>
          </a:p>
          <a:p>
            <a:pPr marL="342900" indent="-342900" algn="l">
              <a:buFont typeface="+mj-lt"/>
              <a:buAutoNum type="arabicParenR" startAt="2"/>
            </a:pPr>
            <a:r>
              <a:rPr lang="en-US" sz="1400" dirty="0">
                <a:solidFill>
                  <a:srgbClr val="002060"/>
                </a:solidFill>
                <a:latin typeface="Times New Roman" panose="02020603050405020304" pitchFamily="18" charset="0"/>
                <a:ea typeface="+mj-ea"/>
                <a:cs typeface="Arial Bold" panose="020B0704020202020204" pitchFamily="34" charset="0"/>
              </a:rPr>
              <a:t>File receipt documentation physically or electronically and </a:t>
            </a:r>
            <a:r>
              <a:rPr lang="en-US" sz="1400" b="1" dirty="0">
                <a:solidFill>
                  <a:srgbClr val="002060"/>
                </a:solidFill>
                <a:latin typeface="Times New Roman" panose="02020603050405020304" pitchFamily="18" charset="0"/>
                <a:ea typeface="+mj-ea"/>
                <a:cs typeface="Arial Bold" panose="020B0704020202020204" pitchFamily="34" charset="0"/>
              </a:rPr>
              <a:t>retain for ten (10) years</a:t>
            </a:r>
            <a:r>
              <a:rPr lang="en-US" sz="1400" dirty="0">
                <a:solidFill>
                  <a:srgbClr val="002060"/>
                </a:solidFill>
                <a:latin typeface="Times New Roman" panose="02020603050405020304" pitchFamily="18" charset="0"/>
                <a:ea typeface="+mj-ea"/>
                <a:cs typeface="Arial Bold" panose="020B0704020202020204" pitchFamily="34" charset="0"/>
              </a:rPr>
              <a:t>. </a:t>
            </a:r>
          </a:p>
        </p:txBody>
      </p:sp>
    </p:spTree>
    <p:extLst>
      <p:ext uri="{BB962C8B-B14F-4D97-AF65-F5344CB8AC3E}">
        <p14:creationId xmlns:p14="http://schemas.microsoft.com/office/powerpoint/2010/main" val="19085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30" y="665493"/>
            <a:ext cx="7893595" cy="369332"/>
          </a:xfrm>
        </p:spPr>
        <p:txBody>
          <a:bodyPr/>
          <a:lstStyle/>
          <a:p>
            <a:r>
              <a:rPr lang="en-US" sz="2400" dirty="0"/>
              <a:t>Lessons Learned</a:t>
            </a:r>
          </a:p>
        </p:txBody>
      </p:sp>
      <p:sp>
        <p:nvSpPr>
          <p:cNvPr id="3" name="Text Placeholder 2"/>
          <p:cNvSpPr>
            <a:spLocks noGrp="1"/>
          </p:cNvSpPr>
          <p:nvPr>
            <p:ph type="body" sz="quarter" idx="12"/>
          </p:nvPr>
        </p:nvSpPr>
        <p:spPr>
          <a:xfrm>
            <a:off x="987488" y="1650461"/>
            <a:ext cx="10432987" cy="3197764"/>
          </a:xfrm>
        </p:spPr>
        <p:txBody>
          <a:bodyPr/>
          <a:lstStyle/>
          <a:p>
            <a:pPr marL="274320" indent="-274320">
              <a:lnSpc>
                <a:spcPts val="4100"/>
              </a:lnSpc>
            </a:pPr>
            <a:r>
              <a:rPr lang="en-US" sz="2000" b="1" dirty="0">
                <a:solidFill>
                  <a:srgbClr val="002060"/>
                </a:solidFill>
              </a:rPr>
              <a:t>Accurate and timely reporting is key</a:t>
            </a:r>
          </a:p>
          <a:p>
            <a:pPr marL="274320" indent="-274320">
              <a:lnSpc>
                <a:spcPts val="4100"/>
              </a:lnSpc>
            </a:pPr>
            <a:r>
              <a:rPr lang="en-US" sz="2000" b="1" dirty="0">
                <a:solidFill>
                  <a:srgbClr val="002060"/>
                </a:solidFill>
              </a:rPr>
              <a:t>Segregation of NAVSUP-owned materiel</a:t>
            </a:r>
          </a:p>
          <a:p>
            <a:pPr marL="274320" indent="-274320">
              <a:lnSpc>
                <a:spcPts val="4100"/>
              </a:lnSpc>
            </a:pPr>
            <a:r>
              <a:rPr lang="en-US" sz="2000" b="1" dirty="0">
                <a:solidFill>
                  <a:srgbClr val="002060"/>
                </a:solidFill>
              </a:rPr>
              <a:t>Materiel located at alternate locations (sub-vendors and other repair facilities)</a:t>
            </a:r>
          </a:p>
          <a:p>
            <a:pPr marL="274320" indent="-274320">
              <a:lnSpc>
                <a:spcPts val="4100"/>
              </a:lnSpc>
            </a:pPr>
            <a:r>
              <a:rPr lang="en-US" sz="2000" b="1" dirty="0">
                <a:solidFill>
                  <a:srgbClr val="002060"/>
                </a:solidFill>
              </a:rPr>
              <a:t>Retention of appropriate KSDs</a:t>
            </a:r>
          </a:p>
          <a:p>
            <a:pPr marL="274320" indent="-274320">
              <a:lnSpc>
                <a:spcPts val="4100"/>
              </a:lnSpc>
            </a:pPr>
            <a:r>
              <a:rPr lang="en-US" sz="2000" b="1" dirty="0">
                <a:solidFill>
                  <a:srgbClr val="002060"/>
                </a:solidFill>
              </a:rPr>
              <a:t>Effective inventory accuracy controls in place</a:t>
            </a:r>
          </a:p>
        </p:txBody>
      </p:sp>
      <p:sp>
        <p:nvSpPr>
          <p:cNvPr id="5" name="Rectangle 7">
            <a:extLst>
              <a:ext uri="{FF2B5EF4-FFF2-40B4-BE49-F238E27FC236}">
                <a16:creationId xmlns:a16="http://schemas.microsoft.com/office/drawing/2014/main" id="{4739287D-B93E-A3C2-4FF7-4E615688FA72}"/>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4" name="TextBox 3">
            <a:extLst>
              <a:ext uri="{FF2B5EF4-FFF2-40B4-BE49-F238E27FC236}">
                <a16:creationId xmlns:a16="http://schemas.microsoft.com/office/drawing/2014/main" id="{DF620CCB-3A8F-35B2-0DBD-55BA9D1B509B}"/>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52366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80285" y="607202"/>
            <a:ext cx="4079565" cy="405437"/>
          </a:xfrm>
        </p:spPr>
        <p:txBody>
          <a:bodyPr anchor="ctr">
            <a:noAutofit/>
          </a:bodyPr>
          <a:lstStyle/>
          <a:p>
            <a:r>
              <a:rPr lang="en-US" sz="2400" dirty="0"/>
              <a:t>Key Takeaways</a:t>
            </a:r>
            <a:endParaRPr lang="en-US" sz="3600" dirty="0"/>
          </a:p>
        </p:txBody>
      </p:sp>
      <p:sp>
        <p:nvSpPr>
          <p:cNvPr id="20" name="TextBox 19"/>
          <p:cNvSpPr txBox="1"/>
          <p:nvPr/>
        </p:nvSpPr>
        <p:spPr>
          <a:xfrm>
            <a:off x="533400" y="3911042"/>
            <a:ext cx="11134725" cy="2394502"/>
          </a:xfrm>
          <a:prstGeom prst="rect">
            <a:avLst/>
          </a:prstGeom>
          <a:noFill/>
        </p:spPr>
        <p:txBody>
          <a:bodyPr wrap="square" rtlCol="0">
            <a:spAutoFit/>
          </a:bodyPr>
          <a:lstStyle/>
          <a:p>
            <a:pPr marL="182880" indent="-182880"/>
            <a:endParaRPr lang="en-US" sz="1700" b="1" dirty="0"/>
          </a:p>
          <a:p>
            <a:pPr marL="182880" lvl="1" indent="-182880" algn="ctr">
              <a:lnSpc>
                <a:spcPts val="2700"/>
              </a:lnSpc>
              <a:buFont typeface="Wingdings" panose="05000000000000000000" pitchFamily="2" charset="2"/>
              <a:buChar char="§"/>
            </a:pPr>
            <a:r>
              <a:rPr lang="en-US" sz="1700" dirty="0">
                <a:solidFill>
                  <a:srgbClr val="002060"/>
                </a:solidFill>
              </a:rPr>
              <a:t>Providing Support to Navy and Joint Warfighters</a:t>
            </a:r>
          </a:p>
          <a:p>
            <a:pPr marL="182880" lvl="1" indent="-182880" algn="ctr">
              <a:lnSpc>
                <a:spcPts val="2700"/>
              </a:lnSpc>
              <a:buFont typeface="Wingdings" panose="05000000000000000000" pitchFamily="2" charset="2"/>
              <a:buChar char="§"/>
            </a:pPr>
            <a:r>
              <a:rPr lang="en-US" sz="1700" dirty="0">
                <a:solidFill>
                  <a:srgbClr val="002060"/>
                </a:solidFill>
              </a:rPr>
              <a:t>Fleet Readiness </a:t>
            </a:r>
          </a:p>
          <a:p>
            <a:pPr marL="182880" lvl="1" indent="-182880" algn="ctr">
              <a:lnSpc>
                <a:spcPts val="2700"/>
              </a:lnSpc>
              <a:buFont typeface="Wingdings" panose="05000000000000000000" pitchFamily="2" charset="2"/>
              <a:buChar char="§"/>
            </a:pPr>
            <a:r>
              <a:rPr lang="en-US" sz="1700" dirty="0">
                <a:solidFill>
                  <a:srgbClr val="002060"/>
                </a:solidFill>
              </a:rPr>
              <a:t>Resolving Notices of Findings and Recommendations (NFRs) issued to Navy by the auditors</a:t>
            </a:r>
          </a:p>
          <a:p>
            <a:pPr marL="182880" lvl="1" indent="-182880" algn="ctr">
              <a:lnSpc>
                <a:spcPts val="2700"/>
              </a:lnSpc>
              <a:buFont typeface="Wingdings" panose="05000000000000000000" pitchFamily="2" charset="2"/>
              <a:buChar char="§"/>
            </a:pPr>
            <a:r>
              <a:rPr lang="en-US" sz="1700" dirty="0">
                <a:solidFill>
                  <a:srgbClr val="002060"/>
                </a:solidFill>
              </a:rPr>
              <a:t>Meeting Course of Action Plan (CAP) milestones</a:t>
            </a:r>
          </a:p>
          <a:p>
            <a:pPr marL="182880" lvl="1" indent="-182880" algn="ctr">
              <a:lnSpc>
                <a:spcPts val="2700"/>
              </a:lnSpc>
              <a:buFont typeface="Wingdings" panose="05000000000000000000" pitchFamily="2" charset="2"/>
              <a:buChar char="§"/>
            </a:pPr>
            <a:r>
              <a:rPr lang="en-US" sz="1700" dirty="0">
                <a:solidFill>
                  <a:srgbClr val="002060"/>
                </a:solidFill>
              </a:rPr>
              <a:t>Reaching our goal for Materiel Weakness Downgrade by FY 2026</a:t>
            </a:r>
          </a:p>
          <a:p>
            <a:pPr marL="182880" lvl="1" indent="-182880" algn="ctr">
              <a:lnSpc>
                <a:spcPts val="2700"/>
              </a:lnSpc>
              <a:buFont typeface="Wingdings" panose="05000000000000000000" pitchFamily="2" charset="2"/>
              <a:buChar char="§"/>
            </a:pPr>
            <a:r>
              <a:rPr lang="en-US" sz="1700" dirty="0">
                <a:solidFill>
                  <a:srgbClr val="002060"/>
                </a:solidFill>
              </a:rPr>
              <a:t>Ensuring the public’s trust in the use of US taxpayer dollars</a:t>
            </a:r>
          </a:p>
        </p:txBody>
      </p:sp>
      <p:grpSp>
        <p:nvGrpSpPr>
          <p:cNvPr id="7" name="Group 6">
            <a:extLst>
              <a:ext uri="{FF2B5EF4-FFF2-40B4-BE49-F238E27FC236}">
                <a16:creationId xmlns:a16="http://schemas.microsoft.com/office/drawing/2014/main" id="{F24A62AE-8049-48E6-DD0A-30A9AC5846BC}"/>
              </a:ext>
            </a:extLst>
          </p:cNvPr>
          <p:cNvGrpSpPr/>
          <p:nvPr/>
        </p:nvGrpSpPr>
        <p:grpSpPr>
          <a:xfrm>
            <a:off x="3981450" y="1352550"/>
            <a:ext cx="4181475" cy="2212325"/>
            <a:chOff x="3552825" y="1314450"/>
            <a:chExt cx="4743450" cy="2400300"/>
          </a:xfrm>
        </p:grpSpPr>
        <p:sp>
          <p:nvSpPr>
            <p:cNvPr id="6" name="Rectangle 5">
              <a:extLst>
                <a:ext uri="{FF2B5EF4-FFF2-40B4-BE49-F238E27FC236}">
                  <a16:creationId xmlns:a16="http://schemas.microsoft.com/office/drawing/2014/main" id="{01CC6DAE-D26C-C430-1A5C-8B69EEFECEA9}"/>
                </a:ext>
              </a:extLst>
            </p:cNvPr>
            <p:cNvSpPr/>
            <p:nvPr/>
          </p:nvSpPr>
          <p:spPr>
            <a:xfrm>
              <a:off x="3552825" y="1314450"/>
              <a:ext cx="4743450" cy="24003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748746" y="1458158"/>
              <a:ext cx="4351609" cy="2112885"/>
            </a:xfrm>
            <a:prstGeom prst="rect">
              <a:avLst/>
            </a:prstGeom>
            <a:effectLst>
              <a:outerShdw blurRad="50800" dist="38100" dir="2700000" algn="tl" rotWithShape="0">
                <a:prstClr val="black">
                  <a:alpha val="40000"/>
                </a:prstClr>
              </a:outerShdw>
            </a:effectLst>
          </p:spPr>
        </p:pic>
      </p:grpSp>
      <p:sp>
        <p:nvSpPr>
          <p:cNvPr id="4" name="Rectangle 7">
            <a:extLst>
              <a:ext uri="{FF2B5EF4-FFF2-40B4-BE49-F238E27FC236}">
                <a16:creationId xmlns:a16="http://schemas.microsoft.com/office/drawing/2014/main" id="{E0F0CBF8-4E7D-BC46-64D3-8F289BDB20EE}"/>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8" name="TextBox 7">
            <a:extLst>
              <a:ext uri="{FF2B5EF4-FFF2-40B4-BE49-F238E27FC236}">
                <a16:creationId xmlns:a16="http://schemas.microsoft.com/office/drawing/2014/main" id="{C0AF6B1C-98AC-4726-7AFC-81A1384D54CD}"/>
              </a:ext>
            </a:extLst>
          </p:cNvPr>
          <p:cNvSpPr txBox="1"/>
          <p:nvPr/>
        </p:nvSpPr>
        <p:spPr>
          <a:xfrm>
            <a:off x="871538" y="3743325"/>
            <a:ext cx="10401299" cy="400110"/>
          </a:xfrm>
          <a:prstGeom prst="rect">
            <a:avLst/>
          </a:prstGeom>
          <a:solidFill>
            <a:schemeClr val="bg1"/>
          </a:solidFill>
        </p:spPr>
        <p:txBody>
          <a:bodyPr wrap="square" rtlCol="0">
            <a:spAutoFit/>
          </a:bodyPr>
          <a:lstStyle/>
          <a:p>
            <a:pPr algn="ctr"/>
            <a:r>
              <a:rPr lang="en-US" sz="2000" b="1" dirty="0">
                <a:solidFill>
                  <a:srgbClr val="002060"/>
                </a:solidFill>
              </a:rPr>
              <a:t>Importance of Audit Readiness/Reliable Financial Statements/Inventory Accuracy:</a:t>
            </a:r>
          </a:p>
        </p:txBody>
      </p:sp>
      <p:sp>
        <p:nvSpPr>
          <p:cNvPr id="2" name="TextBox 1">
            <a:extLst>
              <a:ext uri="{FF2B5EF4-FFF2-40B4-BE49-F238E27FC236}">
                <a16:creationId xmlns:a16="http://schemas.microsoft.com/office/drawing/2014/main" id="{B6910BC7-F7DE-5ED7-B806-AF335813FA2C}"/>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5167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71599" y="1697519"/>
            <a:ext cx="9991725" cy="4579455"/>
          </a:xfrm>
        </p:spPr>
        <p:txBody>
          <a:bodyPr/>
          <a:lstStyle/>
          <a:p>
            <a:pPr marL="274320" indent="-274320"/>
            <a:r>
              <a:rPr lang="en-US" sz="1600" b="1" dirty="0">
                <a:solidFill>
                  <a:srgbClr val="002060"/>
                </a:solidFill>
              </a:rPr>
              <a:t>NAVSUP Head Quarters, NWCF-SM Inventory Audit Division (SUP 18)</a:t>
            </a:r>
          </a:p>
          <a:p>
            <a:pPr marL="457200" lvl="2" indent="-182880">
              <a:buFont typeface="Arial" panose="020B0604020202020204" pitchFamily="34" charset="0"/>
              <a:buChar char="•"/>
            </a:pPr>
            <a:r>
              <a:rPr lang="en-US" sz="1400" dirty="0"/>
              <a:t>James Chavis, Director: </a:t>
            </a:r>
            <a:r>
              <a:rPr lang="en-US" sz="1400" dirty="0">
                <a:ea typeface="Calibri" panose="020F0502020204030204" pitchFamily="34" charset="0"/>
                <a:cs typeface="Times New Roman" panose="02020603050405020304" pitchFamily="18" charset="0"/>
                <a:hlinkClick r:id="rId2"/>
              </a:rPr>
              <a:t>james.t.chavis2.civ@us.navy.mil</a:t>
            </a:r>
            <a:endParaRPr lang="en-US" sz="1400" dirty="0">
              <a:ea typeface="Calibri" panose="020F0502020204030204" pitchFamily="34" charset="0"/>
              <a:cs typeface="Times New Roman" panose="02020603050405020304" pitchFamily="18" charset="0"/>
            </a:endParaRPr>
          </a:p>
          <a:p>
            <a:pPr lvl="1">
              <a:lnSpc>
                <a:spcPts val="1680"/>
              </a:lnSpc>
            </a:pPr>
            <a:endParaRPr lang="en-US" sz="1400" dirty="0"/>
          </a:p>
          <a:p>
            <a:pPr marL="274320" indent="-274320"/>
            <a:r>
              <a:rPr lang="en-US" sz="1600" b="1" dirty="0">
                <a:solidFill>
                  <a:srgbClr val="002060"/>
                </a:solidFill>
              </a:rPr>
              <a:t>SUP 181 Policy &amp; Planning Division</a:t>
            </a:r>
          </a:p>
          <a:p>
            <a:pPr marL="457200" lvl="1" indent="-182880">
              <a:lnSpc>
                <a:spcPts val="1800"/>
              </a:lnSpc>
              <a:buFont typeface="Arial" panose="020B0604020202020204" pitchFamily="34" charset="0"/>
              <a:buChar char="•"/>
            </a:pPr>
            <a:r>
              <a:rPr lang="en-US" sz="1400" dirty="0"/>
              <a:t>Carol Courtney, Division Director: </a:t>
            </a:r>
            <a:r>
              <a:rPr lang="en-US" sz="1400" dirty="0">
                <a:ea typeface="Calibri" panose="020F0502020204030204" pitchFamily="34" charset="0"/>
                <a:cs typeface="Times New Roman" panose="02020603050405020304" pitchFamily="18" charset="0"/>
                <a:hlinkClick r:id="rId3"/>
              </a:rPr>
              <a:t>carol.m.courtney.civ@us.navy.mil</a:t>
            </a:r>
            <a:r>
              <a:rPr lang="en-US" sz="1400" dirty="0">
                <a:ea typeface="Calibri" panose="020F0502020204030204" pitchFamily="34" charset="0"/>
                <a:cs typeface="Times New Roman" panose="02020603050405020304" pitchFamily="18" charset="0"/>
              </a:rPr>
              <a:t> </a:t>
            </a:r>
            <a:endParaRPr lang="en-US" sz="1400" dirty="0"/>
          </a:p>
          <a:p>
            <a:pPr marL="457200" lvl="1" indent="-182880">
              <a:lnSpc>
                <a:spcPts val="1800"/>
              </a:lnSpc>
              <a:buFont typeface="Arial" panose="020B0604020202020204" pitchFamily="34" charset="0"/>
              <a:buChar char="•"/>
            </a:pPr>
            <a:r>
              <a:rPr lang="en-US" sz="1400" dirty="0"/>
              <a:t>Ilija Marcic, Commercial Lead Liaison Officer (</a:t>
            </a:r>
            <a:r>
              <a:rPr lang="en-US" sz="1400" dirty="0" err="1"/>
              <a:t>Cml</a:t>
            </a:r>
            <a:r>
              <a:rPr lang="en-US" sz="1400" dirty="0"/>
              <a:t> LNO): </a:t>
            </a:r>
            <a:r>
              <a:rPr lang="en-US" sz="1400" dirty="0">
                <a:ea typeface="Calibri" panose="020F0502020204030204" pitchFamily="34" charset="0"/>
                <a:cs typeface="Times New Roman" panose="02020603050405020304" pitchFamily="18" charset="0"/>
                <a:hlinkClick r:id="rId4"/>
              </a:rPr>
              <a:t>Ilija.Marcic.civ@us.navy.mil</a:t>
            </a:r>
            <a:r>
              <a:rPr lang="en-US" sz="1400" dirty="0">
                <a:ea typeface="Calibri" panose="020F0502020204030204" pitchFamily="34" charset="0"/>
                <a:cs typeface="Times New Roman" panose="02020603050405020304" pitchFamily="18" charset="0"/>
              </a:rPr>
              <a:t> </a:t>
            </a:r>
            <a:endParaRPr lang="en-US" sz="1400" dirty="0"/>
          </a:p>
          <a:p>
            <a:pPr marL="457200" lvl="1" indent="-182880">
              <a:lnSpc>
                <a:spcPts val="1800"/>
              </a:lnSpc>
              <a:buFont typeface="Arial" panose="020B0604020202020204" pitchFamily="34" charset="0"/>
              <a:buChar char="•"/>
            </a:pPr>
            <a:r>
              <a:rPr lang="en-US" sz="1400" dirty="0"/>
              <a:t>William “Bill” Tyree, Audit Lead: </a:t>
            </a:r>
            <a:r>
              <a:rPr lang="en-US" sz="1400" dirty="0">
                <a:ea typeface="Calibri" panose="020F0502020204030204" pitchFamily="34" charset="0"/>
                <a:cs typeface="Times New Roman" panose="02020603050405020304" pitchFamily="18" charset="0"/>
                <a:hlinkClick r:id="rId5"/>
              </a:rPr>
              <a:t>william.l.tyree2.civ@us.navy.mil</a:t>
            </a:r>
            <a:r>
              <a:rPr lang="en-US" sz="1400" dirty="0">
                <a:ea typeface="Calibri" panose="020F0502020204030204" pitchFamily="34" charset="0"/>
                <a:cs typeface="Times New Roman" panose="02020603050405020304" pitchFamily="18" charset="0"/>
              </a:rPr>
              <a:t> </a:t>
            </a:r>
          </a:p>
          <a:p>
            <a:pPr lvl="1">
              <a:lnSpc>
                <a:spcPts val="1680"/>
              </a:lnSpc>
              <a:buFont typeface="Arial" panose="020B0604020202020204" pitchFamily="34" charset="0"/>
              <a:buChar char="•"/>
            </a:pPr>
            <a:endParaRPr lang="en-US" sz="1400" dirty="0"/>
          </a:p>
          <a:p>
            <a:pPr marL="274320" indent="-274320"/>
            <a:r>
              <a:rPr lang="en-US" sz="1600" b="1" dirty="0">
                <a:solidFill>
                  <a:srgbClr val="002060"/>
                </a:solidFill>
              </a:rPr>
              <a:t>SUP 182 Analysis &amp; Reporting Division</a:t>
            </a:r>
          </a:p>
          <a:p>
            <a:pPr marL="457200" lvl="1" indent="-182880">
              <a:buFont typeface="Arial" panose="020B0604020202020204" pitchFamily="34" charset="0"/>
              <a:buChar char="•"/>
            </a:pPr>
            <a:r>
              <a:rPr lang="en-US" sz="1400" dirty="0"/>
              <a:t>Timothy Gottschalk, Division Director: </a:t>
            </a:r>
            <a:r>
              <a:rPr lang="en-US" sz="1400" dirty="0">
                <a:ea typeface="Calibri" panose="020F0502020204030204" pitchFamily="34" charset="0"/>
                <a:cs typeface="Times New Roman" panose="02020603050405020304" pitchFamily="18" charset="0"/>
                <a:hlinkClick r:id="rId6"/>
              </a:rPr>
              <a:t>timothy.j.gottschalk2.civ@us.navy.mil</a:t>
            </a:r>
            <a:r>
              <a:rPr lang="en-US" sz="1400" dirty="0">
                <a:ea typeface="Calibri" panose="020F0502020204030204" pitchFamily="34" charset="0"/>
                <a:cs typeface="Times New Roman" panose="02020603050405020304" pitchFamily="18" charset="0"/>
              </a:rPr>
              <a:t> </a:t>
            </a:r>
          </a:p>
          <a:p>
            <a:pPr marL="457200" lvl="1" indent="-182880"/>
            <a:endParaRPr lang="en-US" sz="1200" dirty="0"/>
          </a:p>
          <a:p>
            <a:pPr marL="274320" indent="-274320"/>
            <a:r>
              <a:rPr lang="en-US" sz="1600" b="1" dirty="0">
                <a:solidFill>
                  <a:srgbClr val="002060"/>
                </a:solidFill>
              </a:rPr>
              <a:t>SUP 183 Testing, Remediation &amp; Audit Division</a:t>
            </a:r>
          </a:p>
          <a:p>
            <a:pPr marL="457200" lvl="1" indent="-182880">
              <a:lnSpc>
                <a:spcPts val="1800"/>
              </a:lnSpc>
              <a:buFont typeface="Arial" panose="020B0604020202020204" pitchFamily="34" charset="0"/>
              <a:buChar char="•"/>
            </a:pPr>
            <a:r>
              <a:rPr lang="en-US" sz="1400" dirty="0"/>
              <a:t>Francis “Frank” Egan, Division Director: </a:t>
            </a:r>
            <a:r>
              <a:rPr lang="en-US" sz="1400" dirty="0">
                <a:ea typeface="Calibri" panose="020F0502020204030204" pitchFamily="34" charset="0"/>
                <a:cs typeface="Times New Roman" panose="02020603050405020304" pitchFamily="18" charset="0"/>
                <a:hlinkClick r:id="rId7"/>
              </a:rPr>
              <a:t>francis.r.egan.civ@us.navy.mil</a:t>
            </a:r>
            <a:r>
              <a:rPr lang="en-US" sz="1400" dirty="0">
                <a:ea typeface="Calibri" panose="020F0502020204030204" pitchFamily="34" charset="0"/>
                <a:cs typeface="Times New Roman" panose="02020603050405020304" pitchFamily="18" charset="0"/>
              </a:rPr>
              <a:t> </a:t>
            </a:r>
            <a:endParaRPr lang="en-US" sz="1400" dirty="0"/>
          </a:p>
          <a:p>
            <a:pPr marL="457200" lvl="1" indent="-182880">
              <a:lnSpc>
                <a:spcPts val="1800"/>
              </a:lnSpc>
              <a:buFont typeface="Arial" panose="020B0604020202020204" pitchFamily="34" charset="0"/>
              <a:buChar char="•"/>
            </a:pPr>
            <a:r>
              <a:rPr lang="en-US" sz="1400" dirty="0"/>
              <a:t>Marissa Pulaski, Testing &amp; Audit Support Lead: </a:t>
            </a:r>
            <a:r>
              <a:rPr lang="en-US" sz="1400" dirty="0">
                <a:ea typeface="Calibri" panose="020F0502020204030204" pitchFamily="34" charset="0"/>
                <a:cs typeface="Times New Roman" panose="02020603050405020304" pitchFamily="18" charset="0"/>
                <a:hlinkClick r:id="rId8"/>
              </a:rPr>
              <a:t>marissa.d.pulaski.civ@us.navy.mil</a:t>
            </a:r>
            <a:r>
              <a:rPr lang="en-US" sz="1400" dirty="0">
                <a:ea typeface="Calibri" panose="020F0502020204030204" pitchFamily="34" charset="0"/>
                <a:cs typeface="Times New Roman" panose="02020603050405020304" pitchFamily="18" charset="0"/>
              </a:rPr>
              <a:t> </a:t>
            </a:r>
            <a:endParaRPr lang="en-US" sz="1400" dirty="0"/>
          </a:p>
          <a:p>
            <a:pPr marL="457200" lvl="1" indent="-182880">
              <a:lnSpc>
                <a:spcPts val="1800"/>
              </a:lnSpc>
              <a:buFont typeface="Arial" panose="020B0604020202020204" pitchFamily="34" charset="0"/>
              <a:buChar char="•"/>
            </a:pPr>
            <a:r>
              <a:rPr lang="en-US" sz="1400" dirty="0"/>
              <a:t>Eloy Ojeda, Remediation &amp; Causative Research Team (CRT) Lead: </a:t>
            </a:r>
            <a:r>
              <a:rPr lang="en-US" sz="1400" dirty="0">
                <a:ea typeface="Calibri" panose="020F0502020204030204" pitchFamily="34" charset="0"/>
                <a:cs typeface="Times New Roman" panose="02020603050405020304" pitchFamily="18" charset="0"/>
                <a:hlinkClick r:id="rId9"/>
              </a:rPr>
              <a:t>eloy.a.Ojeda.civ@us.navy.mil</a:t>
            </a:r>
            <a:r>
              <a:rPr lang="en-US" sz="1400" dirty="0">
                <a:ea typeface="Calibri" panose="020F0502020204030204" pitchFamily="34" charset="0"/>
                <a:cs typeface="Times New Roman" panose="02020603050405020304" pitchFamily="18" charset="0"/>
              </a:rPr>
              <a:t> </a:t>
            </a:r>
          </a:p>
          <a:p>
            <a:pPr marL="457200" lvl="1" indent="-182880">
              <a:lnSpc>
                <a:spcPts val="1800"/>
              </a:lnSpc>
              <a:buFont typeface="Arial" panose="020B0604020202020204" pitchFamily="34" charset="0"/>
              <a:buChar char="•"/>
            </a:pPr>
            <a:r>
              <a:rPr lang="en-US" sz="1400" dirty="0"/>
              <a:t>Chief Daniel Baldaramos, Management Report Controls (MRC) Testing Lead: </a:t>
            </a:r>
            <a:r>
              <a:rPr lang="en-US" sz="1400" dirty="0">
                <a:ea typeface="Calibri" panose="020F0502020204030204" pitchFamily="34" charset="0"/>
                <a:cs typeface="Times New Roman" panose="02020603050405020304" pitchFamily="18" charset="0"/>
                <a:hlinkClick r:id="rId10"/>
              </a:rPr>
              <a:t>daniel.l.baldaramos.mil@us.navy.mil</a:t>
            </a:r>
            <a:r>
              <a:rPr lang="en-US" sz="1400" dirty="0">
                <a:ea typeface="Calibri" panose="020F0502020204030204" pitchFamily="34" charset="0"/>
                <a:cs typeface="Times New Roman" panose="02020603050405020304" pitchFamily="18" charset="0"/>
              </a:rPr>
              <a:t> </a:t>
            </a:r>
            <a:r>
              <a:rPr lang="en-US" sz="1400" dirty="0"/>
              <a:t>  </a:t>
            </a:r>
          </a:p>
        </p:txBody>
      </p:sp>
      <p:sp>
        <p:nvSpPr>
          <p:cNvPr id="2" name="Title 1"/>
          <p:cNvSpPr>
            <a:spLocks noGrp="1"/>
          </p:cNvSpPr>
          <p:nvPr>
            <p:ph type="title"/>
          </p:nvPr>
        </p:nvSpPr>
        <p:spPr>
          <a:xfrm>
            <a:off x="3072389" y="696985"/>
            <a:ext cx="5920196" cy="369332"/>
          </a:xfrm>
        </p:spPr>
        <p:txBody>
          <a:bodyPr/>
          <a:lstStyle/>
          <a:p>
            <a:r>
              <a:rPr lang="en-US" sz="2400" dirty="0"/>
              <a:t>SUP 18 Points of Contact</a:t>
            </a:r>
          </a:p>
        </p:txBody>
      </p:sp>
      <p:sp>
        <p:nvSpPr>
          <p:cNvPr id="7" name="Rectangle 7">
            <a:extLst>
              <a:ext uri="{FF2B5EF4-FFF2-40B4-BE49-F238E27FC236}">
                <a16:creationId xmlns:a16="http://schemas.microsoft.com/office/drawing/2014/main" id="{CE697B96-CBE7-B3B6-E855-448999319AA5}"/>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4" name="TextBox 3">
            <a:extLst>
              <a:ext uri="{FF2B5EF4-FFF2-40B4-BE49-F238E27FC236}">
                <a16:creationId xmlns:a16="http://schemas.microsoft.com/office/drawing/2014/main" id="{476D49D2-E9C8-5D40-665D-6906F9F6BD4D}"/>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48649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3562350"/>
            <a:ext cx="12192000" cy="491588"/>
          </a:xfrm>
        </p:spPr>
        <p:txBody>
          <a:bodyPr/>
          <a:lstStyle/>
          <a:p>
            <a:pPr marL="0" indent="0" algn="ctr">
              <a:buNone/>
            </a:pPr>
            <a:r>
              <a:rPr lang="en-US" sz="3400" b="1" dirty="0">
                <a:solidFill>
                  <a:srgbClr val="002060"/>
                </a:solidFill>
              </a:rPr>
              <a:t>Back-Up</a:t>
            </a:r>
          </a:p>
        </p:txBody>
      </p:sp>
      <p:sp>
        <p:nvSpPr>
          <p:cNvPr id="2" name="TextBox 1">
            <a:extLst>
              <a:ext uri="{FF2B5EF4-FFF2-40B4-BE49-F238E27FC236}">
                <a16:creationId xmlns:a16="http://schemas.microsoft.com/office/drawing/2014/main" id="{67B2FE79-24E7-B62C-C522-776B5052C04B}"/>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358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9CF029-3258-4904-4F93-F68C9B39BF87}"/>
              </a:ext>
            </a:extLst>
          </p:cNvPr>
          <p:cNvPicPr>
            <a:picLocks noChangeAspect="1"/>
          </p:cNvPicPr>
          <p:nvPr/>
        </p:nvPicPr>
        <p:blipFill rotWithShape="1">
          <a:blip r:embed="rId3"/>
          <a:srcRect l="33340" t="18246" r="30985" b="46595"/>
          <a:stretch/>
        </p:blipFill>
        <p:spPr>
          <a:xfrm>
            <a:off x="6542280" y="2512752"/>
            <a:ext cx="2808670" cy="1488968"/>
          </a:xfrm>
          <a:prstGeom prst="rect">
            <a:avLst/>
          </a:prstGeom>
        </p:spPr>
      </p:pic>
      <p:pic>
        <p:nvPicPr>
          <p:cNvPr id="10" name="Picture 9">
            <a:extLst>
              <a:ext uri="{FF2B5EF4-FFF2-40B4-BE49-F238E27FC236}">
                <a16:creationId xmlns:a16="http://schemas.microsoft.com/office/drawing/2014/main" id="{506F6286-25F6-9CCF-91A4-0DF0CDB48E1A}"/>
              </a:ext>
            </a:extLst>
          </p:cNvPr>
          <p:cNvPicPr>
            <a:picLocks noChangeAspect="1"/>
          </p:cNvPicPr>
          <p:nvPr/>
        </p:nvPicPr>
        <p:blipFill rotWithShape="1">
          <a:blip r:embed="rId4"/>
          <a:srcRect l="31698" t="16385" r="33235" b="47601"/>
          <a:stretch/>
        </p:blipFill>
        <p:spPr>
          <a:xfrm>
            <a:off x="2520798" y="2426810"/>
            <a:ext cx="2760778" cy="1538798"/>
          </a:xfrm>
          <a:prstGeom prst="rect">
            <a:avLst/>
          </a:prstGeom>
        </p:spPr>
      </p:pic>
      <p:sp>
        <p:nvSpPr>
          <p:cNvPr id="130" name="Title 1"/>
          <p:cNvSpPr txBox="1">
            <a:spLocks/>
          </p:cNvSpPr>
          <p:nvPr/>
        </p:nvSpPr>
        <p:spPr>
          <a:xfrm>
            <a:off x="2953804" y="569216"/>
            <a:ext cx="7893595" cy="369332"/>
          </a:xfrm>
          <a:prstGeom prst="rect">
            <a:avLst/>
          </a:prstGeom>
        </p:spPr>
        <p:txBody>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Bold" panose="020B0704020202020204" pitchFamily="34" charset="0"/>
                <a:ea typeface="+mj-ea"/>
                <a:cs typeface="Arial Bold" panose="020B0704020202020204" pitchFamily="34" charset="0"/>
              </a:rPr>
              <a:t>FY24 Commercial Oversight Testing Results</a:t>
            </a:r>
          </a:p>
        </p:txBody>
      </p:sp>
      <p:sp>
        <p:nvSpPr>
          <p:cNvPr id="166" name="TextBox 165">
            <a:extLst>
              <a:ext uri="{FF2B5EF4-FFF2-40B4-BE49-F238E27FC236}">
                <a16:creationId xmlns:a16="http://schemas.microsoft.com/office/drawing/2014/main" id="{C5885500-D3FE-4023-8120-9AF72186721C}"/>
              </a:ext>
            </a:extLst>
          </p:cNvPr>
          <p:cNvSpPr txBox="1"/>
          <p:nvPr/>
        </p:nvSpPr>
        <p:spPr>
          <a:xfrm>
            <a:off x="4409402" y="4238083"/>
            <a:ext cx="2542066" cy="1675908"/>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Plants:</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NIINs Sampled (Range):	</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NIINs w/Exceptions:</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Qty Sampled (Depth):</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Qty w/Discrepancies:</a:t>
            </a:r>
          </a:p>
        </p:txBody>
      </p:sp>
      <p:sp>
        <p:nvSpPr>
          <p:cNvPr id="167" name="TextBox 166">
            <a:extLst>
              <a:ext uri="{FF2B5EF4-FFF2-40B4-BE49-F238E27FC236}">
                <a16:creationId xmlns:a16="http://schemas.microsoft.com/office/drawing/2014/main" id="{C0DD1975-8222-48A0-B6B5-81D3F918CE4C}"/>
              </a:ext>
            </a:extLst>
          </p:cNvPr>
          <p:cNvSpPr txBox="1"/>
          <p:nvPr/>
        </p:nvSpPr>
        <p:spPr>
          <a:xfrm>
            <a:off x="6754263" y="4238083"/>
            <a:ext cx="598051" cy="1675908"/>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47</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1.1K</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395</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20.5K</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3.8K</a:t>
            </a:r>
          </a:p>
        </p:txBody>
      </p:sp>
      <p:cxnSp>
        <p:nvCxnSpPr>
          <p:cNvPr id="168" name="Straight Connector 167">
            <a:extLst>
              <a:ext uri="{FF2B5EF4-FFF2-40B4-BE49-F238E27FC236}">
                <a16:creationId xmlns:a16="http://schemas.microsoft.com/office/drawing/2014/main" id="{44F0C664-8149-48B5-A7F5-1A647C139350}"/>
              </a:ext>
            </a:extLst>
          </p:cNvPr>
          <p:cNvCxnSpPr>
            <a:cxnSpLocks/>
          </p:cNvCxnSpPr>
          <p:nvPr/>
        </p:nvCxnSpPr>
        <p:spPr>
          <a:xfrm>
            <a:off x="5990167" y="5800669"/>
            <a:ext cx="820298" cy="0"/>
          </a:xfrm>
          <a:prstGeom prst="line">
            <a:avLst/>
          </a:prstGeom>
          <a:ln w="3175" cap="flat" cmpd="sng" algn="ctr">
            <a:solidFill>
              <a:schemeClr val="dk1">
                <a:alpha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9" name="Straight Connector 168">
            <a:extLst>
              <a:ext uri="{FF2B5EF4-FFF2-40B4-BE49-F238E27FC236}">
                <a16:creationId xmlns:a16="http://schemas.microsoft.com/office/drawing/2014/main" id="{B411BF2E-7CFF-4312-9C8B-F20CE1BE8908}"/>
              </a:ext>
            </a:extLst>
          </p:cNvPr>
          <p:cNvCxnSpPr>
            <a:cxnSpLocks/>
          </p:cNvCxnSpPr>
          <p:nvPr/>
        </p:nvCxnSpPr>
        <p:spPr>
          <a:xfrm>
            <a:off x="6167675" y="5007510"/>
            <a:ext cx="661907" cy="0"/>
          </a:xfrm>
          <a:prstGeom prst="line">
            <a:avLst/>
          </a:prstGeom>
          <a:ln w="3175" cap="flat" cmpd="sng" algn="ctr">
            <a:solidFill>
              <a:schemeClr val="dk1">
                <a:alpha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0" name="Straight Connector 169">
            <a:extLst>
              <a:ext uri="{FF2B5EF4-FFF2-40B4-BE49-F238E27FC236}">
                <a16:creationId xmlns:a16="http://schemas.microsoft.com/office/drawing/2014/main" id="{C185AF25-F300-4A51-91DC-30E14728DD34}"/>
              </a:ext>
            </a:extLst>
          </p:cNvPr>
          <p:cNvCxnSpPr>
            <a:cxnSpLocks/>
          </p:cNvCxnSpPr>
          <p:nvPr/>
        </p:nvCxnSpPr>
        <p:spPr>
          <a:xfrm>
            <a:off x="5990167" y="5543166"/>
            <a:ext cx="823193" cy="0"/>
          </a:xfrm>
          <a:prstGeom prst="line">
            <a:avLst/>
          </a:prstGeom>
          <a:ln w="3175" cap="flat" cmpd="sng" algn="ctr">
            <a:solidFill>
              <a:schemeClr val="dk1">
                <a:alpha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1" name="Straight Connector 170">
            <a:extLst>
              <a:ext uri="{FF2B5EF4-FFF2-40B4-BE49-F238E27FC236}">
                <a16:creationId xmlns:a16="http://schemas.microsoft.com/office/drawing/2014/main" id="{0EBCA39A-82E8-4A58-AE77-568E1DBC8A0A}"/>
              </a:ext>
            </a:extLst>
          </p:cNvPr>
          <p:cNvCxnSpPr>
            <a:cxnSpLocks/>
          </p:cNvCxnSpPr>
          <p:nvPr/>
        </p:nvCxnSpPr>
        <p:spPr>
          <a:xfrm>
            <a:off x="4969801" y="4745788"/>
            <a:ext cx="1840664" cy="0"/>
          </a:xfrm>
          <a:prstGeom prst="line">
            <a:avLst/>
          </a:prstGeom>
          <a:ln w="3175" cap="flat" cmpd="sng" algn="ctr">
            <a:solidFill>
              <a:schemeClr val="dk1">
                <a:alpha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2" name="Straight Connector 171">
            <a:extLst>
              <a:ext uri="{FF2B5EF4-FFF2-40B4-BE49-F238E27FC236}">
                <a16:creationId xmlns:a16="http://schemas.microsoft.com/office/drawing/2014/main" id="{931A3FEA-1AA8-4D98-AA1E-A9C5937F06CF}"/>
              </a:ext>
            </a:extLst>
          </p:cNvPr>
          <p:cNvCxnSpPr>
            <a:cxnSpLocks/>
          </p:cNvCxnSpPr>
          <p:nvPr/>
        </p:nvCxnSpPr>
        <p:spPr>
          <a:xfrm>
            <a:off x="5897033" y="5268662"/>
            <a:ext cx="913432" cy="0"/>
          </a:xfrm>
          <a:prstGeom prst="line">
            <a:avLst/>
          </a:prstGeom>
          <a:ln w="3175" cap="flat" cmpd="sng" algn="ctr">
            <a:solidFill>
              <a:schemeClr val="dk1">
                <a:alpha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Box 138">
            <a:extLst>
              <a:ext uri="{FF2B5EF4-FFF2-40B4-BE49-F238E27FC236}">
                <a16:creationId xmlns:a16="http://schemas.microsoft.com/office/drawing/2014/main" id="{BEA9D141-78A3-4BCB-B282-B933CB8B0406}"/>
              </a:ext>
            </a:extLst>
          </p:cNvPr>
          <p:cNvSpPr txBox="1"/>
          <p:nvPr/>
        </p:nvSpPr>
        <p:spPr>
          <a:xfrm>
            <a:off x="3216681" y="3952901"/>
            <a:ext cx="1417320" cy="310896"/>
          </a:xfrm>
          <a:prstGeom prst="rect">
            <a:avLst/>
          </a:prstGeom>
          <a:solidFill>
            <a:srgbClr val="00206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62.59%</a:t>
            </a:r>
          </a:p>
        </p:txBody>
      </p:sp>
      <p:sp>
        <p:nvSpPr>
          <p:cNvPr id="161" name="TextBox 160">
            <a:extLst>
              <a:ext uri="{FF2B5EF4-FFF2-40B4-BE49-F238E27FC236}">
                <a16:creationId xmlns:a16="http://schemas.microsoft.com/office/drawing/2014/main" id="{16FEC025-FFBF-418F-8ADA-CF5EAD876DF2}"/>
              </a:ext>
            </a:extLst>
          </p:cNvPr>
          <p:cNvSpPr txBox="1"/>
          <p:nvPr/>
        </p:nvSpPr>
        <p:spPr>
          <a:xfrm>
            <a:off x="7265465" y="3947904"/>
            <a:ext cx="1417320" cy="310896"/>
          </a:xfrm>
          <a:prstGeom prst="rect">
            <a:avLst/>
          </a:prstGeom>
          <a:solidFill>
            <a:srgbClr val="00206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81.32%</a:t>
            </a:r>
          </a:p>
        </p:txBody>
      </p:sp>
      <p:sp>
        <p:nvSpPr>
          <p:cNvPr id="3" name="Rectangle 7">
            <a:extLst>
              <a:ext uri="{FF2B5EF4-FFF2-40B4-BE49-F238E27FC236}">
                <a16:creationId xmlns:a16="http://schemas.microsoft.com/office/drawing/2014/main" id="{B41CDECB-471A-59B2-26BA-21A8537F60A5}"/>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grpSp>
        <p:nvGrpSpPr>
          <p:cNvPr id="59" name="Group 58">
            <a:extLst>
              <a:ext uri="{FF2B5EF4-FFF2-40B4-BE49-F238E27FC236}">
                <a16:creationId xmlns:a16="http://schemas.microsoft.com/office/drawing/2014/main" id="{6923B94A-42D7-4A7C-3AE9-55D509FB2F7D}"/>
              </a:ext>
            </a:extLst>
          </p:cNvPr>
          <p:cNvGrpSpPr/>
          <p:nvPr/>
        </p:nvGrpSpPr>
        <p:grpSpPr>
          <a:xfrm>
            <a:off x="2788210" y="1541008"/>
            <a:ext cx="6147205" cy="459904"/>
            <a:chOff x="2961460" y="1541008"/>
            <a:chExt cx="6147205" cy="459904"/>
          </a:xfrm>
        </p:grpSpPr>
        <p:sp>
          <p:nvSpPr>
            <p:cNvPr id="57" name="Rectangle 56">
              <a:extLst>
                <a:ext uri="{FF2B5EF4-FFF2-40B4-BE49-F238E27FC236}">
                  <a16:creationId xmlns:a16="http://schemas.microsoft.com/office/drawing/2014/main" id="{28333924-BA2A-EEC3-BB5C-0F499AE9296E}"/>
                </a:ext>
              </a:extLst>
            </p:cNvPr>
            <p:cNvSpPr/>
            <p:nvPr/>
          </p:nvSpPr>
          <p:spPr>
            <a:xfrm>
              <a:off x="2961460" y="1541008"/>
              <a:ext cx="6147205" cy="459904"/>
            </a:xfrm>
            <a:prstGeom prst="rect">
              <a:avLst/>
            </a:prstGeom>
            <a:solidFill>
              <a:srgbClr val="00206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 name="TextBox 57">
              <a:extLst>
                <a:ext uri="{FF2B5EF4-FFF2-40B4-BE49-F238E27FC236}">
                  <a16:creationId xmlns:a16="http://schemas.microsoft.com/office/drawing/2014/main" id="{4ED17BD6-3669-A4E4-3802-793DD5EB10CF}"/>
                </a:ext>
              </a:extLst>
            </p:cNvPr>
            <p:cNvSpPr txBox="1"/>
            <p:nvPr/>
          </p:nvSpPr>
          <p:spPr>
            <a:xfrm>
              <a:off x="2961460" y="1597088"/>
              <a:ext cx="6147201" cy="361637"/>
            </a:xfrm>
            <a:prstGeom prst="rect">
              <a:avLst/>
            </a:prstGeom>
            <a:noFill/>
          </p:spPr>
          <p:txBody>
            <a:bodyPr wrap="square" rtlCol="0" anchor="ctr">
              <a:spAutoFit/>
            </a:bodyP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E&amp;C Testing Results – All Exceptions</a:t>
              </a:r>
            </a:p>
          </p:txBody>
        </p:sp>
      </p:grpSp>
      <p:cxnSp>
        <p:nvCxnSpPr>
          <p:cNvPr id="63" name="Straight Connector 62">
            <a:extLst>
              <a:ext uri="{FF2B5EF4-FFF2-40B4-BE49-F238E27FC236}">
                <a16:creationId xmlns:a16="http://schemas.microsoft.com/office/drawing/2014/main" id="{4262734C-1005-D686-B5C0-1196BF90FAC1}"/>
              </a:ext>
            </a:extLst>
          </p:cNvPr>
          <p:cNvCxnSpPr>
            <a:cxnSpLocks/>
          </p:cNvCxnSpPr>
          <p:nvPr/>
        </p:nvCxnSpPr>
        <p:spPr>
          <a:xfrm>
            <a:off x="5850758" y="2213901"/>
            <a:ext cx="0" cy="1812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7D72FA5C-848A-65A6-3446-C5772D77C3FE}"/>
              </a:ext>
            </a:extLst>
          </p:cNvPr>
          <p:cNvSpPr txBox="1"/>
          <p:nvPr/>
        </p:nvSpPr>
        <p:spPr>
          <a:xfrm>
            <a:off x="2120185" y="2210133"/>
            <a:ext cx="35922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Inv Accuracy – Range (NIIN)</a:t>
            </a:r>
          </a:p>
        </p:txBody>
      </p:sp>
      <p:sp>
        <p:nvSpPr>
          <p:cNvPr id="131" name="TextBox 130">
            <a:extLst>
              <a:ext uri="{FF2B5EF4-FFF2-40B4-BE49-F238E27FC236}">
                <a16:creationId xmlns:a16="http://schemas.microsoft.com/office/drawing/2014/main" id="{F8B5E0AB-E520-27E2-405F-C6CB766C69ED}"/>
              </a:ext>
            </a:extLst>
          </p:cNvPr>
          <p:cNvSpPr txBox="1"/>
          <p:nvPr/>
        </p:nvSpPr>
        <p:spPr>
          <a:xfrm>
            <a:off x="6167675" y="2210133"/>
            <a:ext cx="343034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Inv Accuracy – Depth (Qty)</a:t>
            </a:r>
          </a:p>
        </p:txBody>
      </p:sp>
      <p:sp>
        <p:nvSpPr>
          <p:cNvPr id="2" name="page number">
            <a:extLst>
              <a:ext uri="{FF2B5EF4-FFF2-40B4-BE49-F238E27FC236}">
                <a16:creationId xmlns:a16="http://schemas.microsoft.com/office/drawing/2014/main" id="{79C2E83D-B3A9-CBB9-9AD3-890F0963EF82}"/>
              </a:ext>
            </a:extLst>
          </p:cNvPr>
          <p:cNvSpPr txBox="1"/>
          <p:nvPr/>
        </p:nvSpPr>
        <p:spPr>
          <a:xfrm>
            <a:off x="11702641" y="6258187"/>
            <a:ext cx="3422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latin typeface="Arial"/>
              </a:rPr>
              <a:t>33</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95051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hite background">
            <a:extLst>
              <a:ext uri="{FF2B5EF4-FFF2-40B4-BE49-F238E27FC236}">
                <a16:creationId xmlns:a16="http://schemas.microsoft.com/office/drawing/2014/main" id="{4A86DFF1-917A-1DE9-8F91-0DB5A6D48884}"/>
              </a:ext>
            </a:extLst>
          </p:cNvPr>
          <p:cNvSpPr/>
          <p:nvPr/>
        </p:nvSpPr>
        <p:spPr>
          <a:xfrm>
            <a:off x="193964" y="1489364"/>
            <a:ext cx="11905672" cy="5143500"/>
          </a:xfrm>
          <a:prstGeom prst="rect">
            <a:avLst/>
          </a:prstGeom>
          <a:solidFill>
            <a:schemeClr val="bg1"/>
          </a:solidFill>
          <a:ln>
            <a:noFill/>
          </a:ln>
          <a:effectLst>
            <a:glow rad="63500">
              <a:schemeClr val="accent3">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0" name="Chart 9">
            <a:extLst>
              <a:ext uri="{FF2B5EF4-FFF2-40B4-BE49-F238E27FC236}">
                <a16:creationId xmlns:a16="http://schemas.microsoft.com/office/drawing/2014/main" id="{72E70576-7BA3-0FD4-0E95-CA78773F5D7A}"/>
              </a:ext>
            </a:extLst>
          </p:cNvPr>
          <p:cNvGraphicFramePr>
            <a:graphicFrameLocks/>
          </p:cNvGraphicFramePr>
          <p:nvPr/>
        </p:nvGraphicFramePr>
        <p:xfrm>
          <a:off x="257016" y="1793297"/>
          <a:ext cx="9980212" cy="49053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38B7714-8408-4A59-A324-6B1A38F53908}"/>
              </a:ext>
            </a:extLst>
          </p:cNvPr>
          <p:cNvSpPr txBox="1"/>
          <p:nvPr/>
        </p:nvSpPr>
        <p:spPr>
          <a:xfrm>
            <a:off x="3555902" y="1601233"/>
            <a:ext cx="3959550" cy="276999"/>
          </a:xfrm>
          <a:prstGeom prst="rect">
            <a:avLst/>
          </a:prstGeom>
          <a:solidFill>
            <a:srgbClr val="00206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Commercial Oversight Testing Results FY19-FY26</a:t>
            </a:r>
          </a:p>
        </p:txBody>
      </p:sp>
      <p:sp>
        <p:nvSpPr>
          <p:cNvPr id="42" name="Text Placeholder 2">
            <a:extLst>
              <a:ext uri="{FF2B5EF4-FFF2-40B4-BE49-F238E27FC236}">
                <a16:creationId xmlns:a16="http://schemas.microsoft.com/office/drawing/2014/main" id="{73436DFF-BD57-498B-BC62-670C9DE76ADE}"/>
              </a:ext>
            </a:extLst>
          </p:cNvPr>
          <p:cNvSpPr txBox="1">
            <a:spLocks noChangeAspect="1"/>
          </p:cNvSpPr>
          <p:nvPr/>
        </p:nvSpPr>
        <p:spPr bwMode="auto">
          <a:xfrm>
            <a:off x="2927041" y="707579"/>
            <a:ext cx="6400396" cy="30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defPPr>
              <a:defRPr lang="en-US"/>
            </a:defPPr>
            <a:lvl1pPr>
              <a:lnSpc>
                <a:spcPts val="1800"/>
              </a:lnSpc>
              <a:defRPr sz="2000" b="1">
                <a:solidFill>
                  <a:srgbClr val="002060"/>
                </a:solidFill>
                <a:latin typeface="Arial" panose="020B0604020202020204" pitchFamily="34" charset="0"/>
                <a:ea typeface="MS PGothic" panose="020B0600070205080204" pitchFamily="34" charset="-128"/>
                <a:cs typeface="Arial" panose="020B0604020202020204" pitchFamily="34" charset="0"/>
              </a:defRPr>
            </a:lvl1pPr>
            <a:lvl2pPr marL="742950" indent="-285750">
              <a:defRPr>
                <a:latin typeface="Arial Narrow" panose="020B0606020202030204" pitchFamily="34" charset="0"/>
                <a:ea typeface="MS PGothic" panose="020B0600070205080204" pitchFamily="34" charset="-128"/>
              </a:defRPr>
            </a:lvl2pPr>
            <a:lvl3pPr marL="1143000" indent="-228600">
              <a:defRPr>
                <a:latin typeface="Arial Narrow" panose="020B0606020202030204" pitchFamily="34" charset="0"/>
                <a:ea typeface="MS PGothic" panose="020B0600070205080204" pitchFamily="34" charset="-128"/>
              </a:defRPr>
            </a:lvl3pPr>
            <a:lvl4pPr marL="1600200" indent="-228600">
              <a:defRPr>
                <a:latin typeface="Arial Narrow" panose="020B0606020202030204" pitchFamily="34" charset="0"/>
                <a:ea typeface="MS PGothic" panose="020B0600070205080204" pitchFamily="34" charset="-128"/>
              </a:defRPr>
            </a:lvl4pPr>
            <a:lvl5pPr marL="2057400" indent="-228600">
              <a:defRPr>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latin typeface="Arial Narrow" panose="020B0606020202030204" pitchFamily="34" charset="0"/>
                <a:ea typeface="MS PGothic" panose="020B0600070205080204" pitchFamily="34" charset="-128"/>
              </a:defRPr>
            </a:lvl9pPr>
          </a:lstStyle>
          <a:p>
            <a:pPr marL="0" marR="0" lvl="0" indent="0" algn="l" defTabSz="457200" rtl="0" eaLnBrk="1" fontAlgn="auto" latinLnBrk="0" hangingPunct="1">
              <a:lnSpc>
                <a:spcPts val="29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FY19 – FY24 Audit Campaign Plan </a:t>
            </a:r>
          </a:p>
          <a:p>
            <a:pPr marL="0" marR="0" lvl="0" indent="0" algn="l" defTabSz="457200" rtl="0" eaLnBrk="1" fontAlgn="auto" latinLnBrk="0" hangingPunct="1">
              <a:lnSpc>
                <a:spcPts val="29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Phase IV - Commercial Testing Results</a:t>
            </a:r>
          </a:p>
        </p:txBody>
      </p:sp>
      <p:graphicFrame>
        <p:nvGraphicFramePr>
          <p:cNvPr id="23" name="Table 22">
            <a:extLst>
              <a:ext uri="{FF2B5EF4-FFF2-40B4-BE49-F238E27FC236}">
                <a16:creationId xmlns:a16="http://schemas.microsoft.com/office/drawing/2014/main" id="{835F1119-68BC-69B3-070E-D85786F8CD22}"/>
              </a:ext>
            </a:extLst>
          </p:cNvPr>
          <p:cNvGraphicFramePr>
            <a:graphicFrameLocks noGrp="1"/>
          </p:cNvGraphicFramePr>
          <p:nvPr/>
        </p:nvGraphicFramePr>
        <p:xfrm>
          <a:off x="3458785" y="4104341"/>
          <a:ext cx="2793156" cy="10235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31052">
                  <a:extLst>
                    <a:ext uri="{9D8B030D-6E8A-4147-A177-3AD203B41FA5}">
                      <a16:colId xmlns:a16="http://schemas.microsoft.com/office/drawing/2014/main" val="686588499"/>
                    </a:ext>
                  </a:extLst>
                </a:gridCol>
                <a:gridCol w="931052">
                  <a:extLst>
                    <a:ext uri="{9D8B030D-6E8A-4147-A177-3AD203B41FA5}">
                      <a16:colId xmlns:a16="http://schemas.microsoft.com/office/drawing/2014/main" val="11533407"/>
                    </a:ext>
                  </a:extLst>
                </a:gridCol>
                <a:gridCol w="931052">
                  <a:extLst>
                    <a:ext uri="{9D8B030D-6E8A-4147-A177-3AD203B41FA5}">
                      <a16:colId xmlns:a16="http://schemas.microsoft.com/office/drawing/2014/main" val="590438867"/>
                    </a:ext>
                  </a:extLst>
                </a:gridCol>
              </a:tblGrid>
              <a:tr h="257210">
                <a:tc>
                  <a:txBody>
                    <a:bodyPr/>
                    <a:lstStyle/>
                    <a:p>
                      <a:pPr algn="ctr"/>
                      <a:r>
                        <a:rPr lang="en-US" sz="1000" dirty="0"/>
                        <a:t>EY Results</a:t>
                      </a:r>
                    </a:p>
                  </a:txBody>
                  <a:tcPr marL="53996" marR="53996" marT="26998" marB="26998" anchor="ctr">
                    <a:lnB w="19050" cap="flat" cmpd="sng" algn="ctr">
                      <a:solidFill>
                        <a:schemeClr val="bg1"/>
                      </a:solidFill>
                      <a:prstDash val="solid"/>
                      <a:round/>
                      <a:headEnd type="none" w="med" len="med"/>
                      <a:tailEnd type="none" w="med" len="med"/>
                    </a:lnB>
                    <a:solidFill>
                      <a:srgbClr val="002060"/>
                    </a:solidFill>
                  </a:tcPr>
                </a:tc>
                <a:tc>
                  <a:txBody>
                    <a:bodyPr/>
                    <a:lstStyle/>
                    <a:p>
                      <a:pPr algn="ctr"/>
                      <a:r>
                        <a:rPr lang="en-US" sz="1000" dirty="0"/>
                        <a:t>Range</a:t>
                      </a:r>
                    </a:p>
                  </a:txBody>
                  <a:tcPr marL="53996" marR="53996" marT="26998" marB="26998" anchor="ctr">
                    <a:lnB w="19050" cap="flat" cmpd="sng" algn="ctr">
                      <a:solidFill>
                        <a:schemeClr val="bg1"/>
                      </a:solidFill>
                      <a:prstDash val="solid"/>
                      <a:round/>
                      <a:headEnd type="none" w="med" len="med"/>
                      <a:tailEnd type="none" w="med" len="med"/>
                    </a:lnB>
                    <a:solidFill>
                      <a:srgbClr val="002060"/>
                    </a:solidFill>
                  </a:tcPr>
                </a:tc>
                <a:tc>
                  <a:txBody>
                    <a:bodyPr/>
                    <a:lstStyle/>
                    <a:p>
                      <a:pPr algn="ctr"/>
                      <a:r>
                        <a:rPr lang="en-US" sz="1000" dirty="0"/>
                        <a:t>Depth</a:t>
                      </a:r>
                    </a:p>
                  </a:txBody>
                  <a:tcPr marL="53996" marR="53996" marT="26998" marB="26998" anchor="ctr">
                    <a:lnB w="190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3296454219"/>
                  </a:ext>
                </a:extLst>
              </a:tr>
              <a:tr h="255450">
                <a:tc>
                  <a:txBody>
                    <a:bodyPr/>
                    <a:lstStyle/>
                    <a:p>
                      <a:pPr algn="ctr"/>
                      <a:r>
                        <a:rPr lang="en-US" sz="1000" b="1" dirty="0"/>
                        <a:t>FY19</a:t>
                      </a:r>
                    </a:p>
                  </a:txBody>
                  <a:tcPr marL="53996" marR="53996" marT="26998" marB="26998" anchor="ctr">
                    <a:lnT w="19050" cap="flat" cmpd="sng" algn="ctr">
                      <a:solidFill>
                        <a:schemeClr val="bg1"/>
                      </a:solidFill>
                      <a:prstDash val="solid"/>
                      <a:round/>
                      <a:headEnd type="none" w="med" len="med"/>
                      <a:tailEnd type="none" w="med" len="med"/>
                    </a:lnT>
                  </a:tcPr>
                </a:tc>
                <a:tc>
                  <a:txBody>
                    <a:bodyPr/>
                    <a:lstStyle/>
                    <a:p>
                      <a:pPr algn="ctr"/>
                      <a:r>
                        <a:rPr lang="en-US" sz="1000" b="1" dirty="0"/>
                        <a:t>37.68%</a:t>
                      </a:r>
                    </a:p>
                  </a:txBody>
                  <a:tcPr marL="53996" marR="53996" marT="26998" marB="26998" anchor="ctr">
                    <a:lnT w="19050" cap="flat" cmpd="sng" algn="ctr">
                      <a:solidFill>
                        <a:schemeClr val="bg1"/>
                      </a:solidFill>
                      <a:prstDash val="solid"/>
                      <a:round/>
                      <a:headEnd type="none" w="med" len="med"/>
                      <a:tailEnd type="none" w="med" len="med"/>
                    </a:lnT>
                  </a:tcPr>
                </a:tc>
                <a:tc>
                  <a:txBody>
                    <a:bodyPr/>
                    <a:lstStyle/>
                    <a:p>
                      <a:pPr algn="ctr"/>
                      <a:r>
                        <a:rPr lang="en-US" sz="1000" b="1" dirty="0"/>
                        <a:t>79.48%</a:t>
                      </a:r>
                    </a:p>
                  </a:txBody>
                  <a:tcPr marL="53996" marR="53996" marT="26998" marB="26998"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0898921"/>
                  </a:ext>
                </a:extLst>
              </a:tr>
              <a:tr h="255450">
                <a:tc>
                  <a:txBody>
                    <a:bodyPr/>
                    <a:lstStyle/>
                    <a:p>
                      <a:pPr algn="ctr"/>
                      <a:r>
                        <a:rPr lang="en-US" sz="1000" b="1" dirty="0"/>
                        <a:t>FY21</a:t>
                      </a:r>
                    </a:p>
                  </a:txBody>
                  <a:tcPr marL="53996" marR="53996" marT="26998" marB="26998" anchor="ctr"/>
                </a:tc>
                <a:tc>
                  <a:txBody>
                    <a:bodyPr/>
                    <a:lstStyle/>
                    <a:p>
                      <a:pPr algn="ctr"/>
                      <a:r>
                        <a:rPr lang="en-US" sz="1000" b="1" dirty="0"/>
                        <a:t>63.80%</a:t>
                      </a:r>
                    </a:p>
                  </a:txBody>
                  <a:tcPr marL="53996" marR="53996" marT="26998" marB="26998" anchor="ctr"/>
                </a:tc>
                <a:tc>
                  <a:txBody>
                    <a:bodyPr/>
                    <a:lstStyle/>
                    <a:p>
                      <a:pPr algn="ctr"/>
                      <a:r>
                        <a:rPr lang="en-US" sz="1000" b="1" dirty="0"/>
                        <a:t>95.65%</a:t>
                      </a:r>
                    </a:p>
                  </a:txBody>
                  <a:tcPr marL="53996" marR="53996" marT="26998" marB="26998" anchor="ctr"/>
                </a:tc>
                <a:extLst>
                  <a:ext uri="{0D108BD9-81ED-4DB2-BD59-A6C34878D82A}">
                    <a16:rowId xmlns:a16="http://schemas.microsoft.com/office/drawing/2014/main" val="3719446346"/>
                  </a:ext>
                </a:extLst>
              </a:tr>
              <a:tr h="255450">
                <a:tc>
                  <a:txBody>
                    <a:bodyPr/>
                    <a:lstStyle/>
                    <a:p>
                      <a:pPr algn="ctr"/>
                      <a:r>
                        <a:rPr lang="en-US" sz="1000" b="1" dirty="0"/>
                        <a:t>FY24</a:t>
                      </a:r>
                    </a:p>
                  </a:txBody>
                  <a:tcPr marL="53996" marR="53996" marT="26998" marB="26998" anchor="ctr"/>
                </a:tc>
                <a:tc>
                  <a:txBody>
                    <a:bodyPr/>
                    <a:lstStyle/>
                    <a:p>
                      <a:pPr algn="ctr"/>
                      <a:r>
                        <a:rPr lang="en-US" sz="1000" b="1" dirty="0"/>
                        <a:t>TBD</a:t>
                      </a:r>
                    </a:p>
                  </a:txBody>
                  <a:tcPr marL="53996" marR="53996" marT="26998" marB="26998" anchor="ctr"/>
                </a:tc>
                <a:tc>
                  <a:txBody>
                    <a:bodyPr/>
                    <a:lstStyle/>
                    <a:p>
                      <a:pPr algn="ctr"/>
                      <a:r>
                        <a:rPr lang="en-US" sz="1000" b="1" dirty="0"/>
                        <a:t>TBD</a:t>
                      </a:r>
                    </a:p>
                  </a:txBody>
                  <a:tcPr marL="53996" marR="53996" marT="26998" marB="26998" anchor="ctr"/>
                </a:tc>
                <a:extLst>
                  <a:ext uri="{0D108BD9-81ED-4DB2-BD59-A6C34878D82A}">
                    <a16:rowId xmlns:a16="http://schemas.microsoft.com/office/drawing/2014/main" val="117463731"/>
                  </a:ext>
                </a:extLst>
              </a:tr>
            </a:tbl>
          </a:graphicData>
        </a:graphic>
      </p:graphicFrame>
      <p:cxnSp>
        <p:nvCxnSpPr>
          <p:cNvPr id="5" name="Straight Connector 4">
            <a:extLst>
              <a:ext uri="{FF2B5EF4-FFF2-40B4-BE49-F238E27FC236}">
                <a16:creationId xmlns:a16="http://schemas.microsoft.com/office/drawing/2014/main" id="{92AD3FE5-0F5E-1795-6C59-3E6283FCE023}"/>
              </a:ext>
            </a:extLst>
          </p:cNvPr>
          <p:cNvCxnSpPr>
            <a:cxnSpLocks/>
          </p:cNvCxnSpPr>
          <p:nvPr/>
        </p:nvCxnSpPr>
        <p:spPr>
          <a:xfrm>
            <a:off x="967136" y="2000683"/>
            <a:ext cx="8858284" cy="1"/>
          </a:xfrm>
          <a:prstGeom prst="line">
            <a:avLst/>
          </a:prstGeom>
          <a:ln w="38100" cap="rnd"/>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32C4296D-8EF7-7748-4C3B-6983473A791B}"/>
              </a:ext>
            </a:extLst>
          </p:cNvPr>
          <p:cNvGrpSpPr/>
          <p:nvPr/>
        </p:nvGrpSpPr>
        <p:grpSpPr>
          <a:xfrm>
            <a:off x="-39112" y="1630763"/>
            <a:ext cx="1861771" cy="440925"/>
            <a:chOff x="100870" y="1707541"/>
            <a:chExt cx="1861771" cy="440925"/>
          </a:xfrm>
        </p:grpSpPr>
        <p:sp>
          <p:nvSpPr>
            <p:cNvPr id="21" name="TextBox 20">
              <a:extLst>
                <a:ext uri="{FF2B5EF4-FFF2-40B4-BE49-F238E27FC236}">
                  <a16:creationId xmlns:a16="http://schemas.microsoft.com/office/drawing/2014/main" id="{9789F692-4B4A-E4EF-1B18-14CFF0ADFED0}"/>
                </a:ext>
              </a:extLst>
            </p:cNvPr>
            <p:cNvSpPr txBox="1"/>
            <p:nvPr/>
          </p:nvSpPr>
          <p:spPr>
            <a:xfrm>
              <a:off x="100870" y="1707541"/>
              <a:ext cx="1861771"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Arial"/>
                  <a:ea typeface="+mn-ea"/>
                  <a:cs typeface="+mn-cs"/>
                </a:rPr>
                <a:t>CAV SOW Standard 99%</a:t>
              </a:r>
            </a:p>
          </p:txBody>
        </p:sp>
        <p:grpSp>
          <p:nvGrpSpPr>
            <p:cNvPr id="16" name="Group 15">
              <a:extLst>
                <a:ext uri="{FF2B5EF4-FFF2-40B4-BE49-F238E27FC236}">
                  <a16:creationId xmlns:a16="http://schemas.microsoft.com/office/drawing/2014/main" id="{C11CF16D-855C-F2D8-8F3F-12236D2C31A2}"/>
                </a:ext>
              </a:extLst>
            </p:cNvPr>
            <p:cNvGrpSpPr/>
            <p:nvPr/>
          </p:nvGrpSpPr>
          <p:grpSpPr>
            <a:xfrm>
              <a:off x="1696461" y="1825398"/>
              <a:ext cx="83579" cy="323068"/>
              <a:chOff x="1528300" y="1791527"/>
              <a:chExt cx="83579" cy="323068"/>
            </a:xfrm>
          </p:grpSpPr>
          <p:cxnSp>
            <p:nvCxnSpPr>
              <p:cNvPr id="7" name="Straight Arrow Connector 6">
                <a:extLst>
                  <a:ext uri="{FF2B5EF4-FFF2-40B4-BE49-F238E27FC236}">
                    <a16:creationId xmlns:a16="http://schemas.microsoft.com/office/drawing/2014/main" id="{15E36A50-71CB-5678-02D0-858DA0296A30}"/>
                  </a:ext>
                </a:extLst>
              </p:cNvPr>
              <p:cNvCxnSpPr>
                <a:cxnSpLocks/>
              </p:cNvCxnSpPr>
              <p:nvPr/>
            </p:nvCxnSpPr>
            <p:spPr>
              <a:xfrm>
                <a:off x="1611879" y="1791527"/>
                <a:ext cx="0" cy="3230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C31F19-D41C-D660-109A-9E1CA0416613}"/>
                  </a:ext>
                </a:extLst>
              </p:cNvPr>
              <p:cNvCxnSpPr/>
              <p:nvPr/>
            </p:nvCxnSpPr>
            <p:spPr>
              <a:xfrm>
                <a:off x="1528300" y="1794703"/>
                <a:ext cx="80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 name="TextBox 8">
            <a:extLst>
              <a:ext uri="{FF2B5EF4-FFF2-40B4-BE49-F238E27FC236}">
                <a16:creationId xmlns:a16="http://schemas.microsoft.com/office/drawing/2014/main" id="{63930D4B-B450-1DA6-8AE0-A33A4FFAA429}"/>
              </a:ext>
            </a:extLst>
          </p:cNvPr>
          <p:cNvSpPr txBox="1"/>
          <p:nvPr/>
        </p:nvSpPr>
        <p:spPr>
          <a:xfrm>
            <a:off x="8580582" y="3084946"/>
            <a:ext cx="3288145" cy="2978059"/>
          </a:xfrm>
          <a:prstGeom prst="rect">
            <a:avLst/>
          </a:prstGeom>
          <a:solidFill>
            <a:srgbClr val="FFFFFF">
              <a:alpha val="30196"/>
            </a:srgbClr>
          </a:solidFill>
        </p:spPr>
        <p:txBody>
          <a:bodyPr wrap="square" rtlCol="0">
            <a:spAutoFit/>
          </a:bodyPr>
          <a:lstStyle/>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Updated CAV SOW approved &amp; distributed Sep 2024</a:t>
            </a: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endParaRPr kumimoji="0" lang="en-US" sz="1000" b="1" i="0" u="none" strike="noStrike" kern="0" cap="none" spc="0" normalizeH="0" baseline="0" noProof="0" dirty="0">
              <a:ln>
                <a:noFill/>
              </a:ln>
              <a:solidFill>
                <a:srgbClr val="000000"/>
              </a:solidFill>
              <a:effectLst/>
              <a:uLnTx/>
              <a:uFillTx/>
              <a:latin typeface="Arial"/>
              <a:ea typeface="+mn-ea"/>
              <a:cs typeface="+mn-cs"/>
            </a:endParaRP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Demonstrate compliance with CAV SOW policy &amp; close gap to meet standards</a:t>
            </a:r>
          </a:p>
          <a:p>
            <a:pPr marL="182880" marR="0" lvl="0" indent="-182880" algn="l" defTabSz="914400" rtl="0" eaLnBrk="1" fontAlgn="auto" latinLnBrk="0" hangingPunct="1">
              <a:lnSpc>
                <a:spcPts val="5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Improved evidencing (KSDs) </a:t>
            </a:r>
            <a:r>
              <a:rPr kumimoji="0" lang="en-US" sz="1000" b="1" i="0" u="none" strike="noStrike" kern="0" cap="none" spc="0" normalizeH="0" baseline="0" noProof="0" dirty="0">
                <a:ln>
                  <a:noFill/>
                </a:ln>
                <a:solidFill>
                  <a:srgbClr val="000000"/>
                </a:solidFill>
                <a:effectLst/>
                <a:uLnTx/>
                <a:uFillTx/>
                <a:latin typeface="Arial"/>
                <a:ea typeface="+mn-ea"/>
                <a:cs typeface="+mn-cs"/>
              </a:rPr>
              <a:t>&amp;</a:t>
            </a:r>
            <a:r>
              <a:rPr kumimoji="0" lang="en-US" sz="1000" b="1" i="0" u="none" strike="noStrike" kern="1200" cap="none" spc="0" normalizeH="0" baseline="0" noProof="0" dirty="0">
                <a:ln>
                  <a:noFill/>
                </a:ln>
                <a:solidFill>
                  <a:srgbClr val="000000"/>
                </a:solidFill>
                <a:effectLst/>
                <a:uLnTx/>
                <a:uFillTx/>
                <a:latin typeface="Arial"/>
                <a:ea typeface="+mn-ea"/>
                <a:cs typeface="+mn-cs"/>
              </a:rPr>
              <a:t> accurate </a:t>
            </a:r>
            <a:r>
              <a:rPr kumimoji="0" lang="en-US" sz="1000" b="1" i="0" u="none" strike="noStrike" kern="0" cap="none" spc="0" normalizeH="0" baseline="0" noProof="0" dirty="0">
                <a:ln>
                  <a:noFill/>
                </a:ln>
                <a:solidFill>
                  <a:srgbClr val="000000"/>
                </a:solidFill>
                <a:effectLst/>
                <a:uLnTx/>
                <a:uFillTx/>
                <a:latin typeface="Arial"/>
                <a:ea typeface="+mn-ea"/>
                <a:cs typeface="+mn-cs"/>
              </a:rPr>
              <a:t>/ timely </a:t>
            </a:r>
            <a:r>
              <a:rPr kumimoji="0" lang="en-US" sz="1000" b="1" i="0" u="none" strike="noStrike" kern="1200" cap="none" spc="0" normalizeH="0" baseline="0" noProof="0" dirty="0">
                <a:ln>
                  <a:noFill/>
                </a:ln>
                <a:solidFill>
                  <a:srgbClr val="000000"/>
                </a:solidFill>
                <a:effectLst/>
                <a:uLnTx/>
                <a:uFillTx/>
                <a:latin typeface="Arial"/>
                <a:ea typeface="+mn-ea"/>
                <a:cs typeface="+mn-cs"/>
              </a:rPr>
              <a:t>transaction posting (7 days) required</a:t>
            </a: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endParaRPr kumimoji="0" lang="en-US" sz="1000" b="1" i="0" u="none" strike="noStrike" kern="0" cap="none" spc="0" normalizeH="0" baseline="0" noProof="0" dirty="0">
              <a:ln>
                <a:noFill/>
              </a:ln>
              <a:solidFill>
                <a:srgbClr val="000000"/>
              </a:solidFill>
              <a:effectLst/>
              <a:uLnTx/>
              <a:uFillTx/>
              <a:latin typeface="Arial"/>
              <a:ea typeface="+mn-ea"/>
              <a:cs typeface="+mn-cs"/>
            </a:endParaRP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Stock-in-Transit (SIT) documentation / follow-up actions required</a:t>
            </a: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endParaRPr kumimoji="0" lang="en-US" sz="1000" b="1" i="0" u="none" strike="noStrike" kern="0" cap="none" spc="0" normalizeH="0" baseline="0" noProof="0" dirty="0">
              <a:ln>
                <a:noFill/>
              </a:ln>
              <a:solidFill>
                <a:srgbClr val="000000"/>
              </a:solidFill>
              <a:effectLst/>
              <a:uLnTx/>
              <a:uFillTx/>
              <a:latin typeface="Arial"/>
              <a:ea typeface="+mn-ea"/>
              <a:cs typeface="+mn-cs"/>
            </a:endParaRP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Proper evidencing of materiel in various condition codes required</a:t>
            </a: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endParaRPr kumimoji="0" lang="en-US" sz="1000" b="1" i="0" u="none" strike="noStrike" kern="0" cap="none" spc="0" normalizeH="0" baseline="0" noProof="0" dirty="0">
              <a:ln>
                <a:noFill/>
              </a:ln>
              <a:solidFill>
                <a:srgbClr val="000000"/>
              </a:solidFill>
              <a:effectLst/>
              <a:uLnTx/>
              <a:uFillTx/>
              <a:latin typeface="Arial"/>
              <a:ea typeface="+mn-ea"/>
              <a:cs typeface="+mn-cs"/>
            </a:endParaRP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Continued 100% annual physical wall-to-wall (W2W) inventories required </a:t>
            </a:r>
          </a:p>
          <a:p>
            <a:pPr marL="182880" marR="0" lvl="0" indent="-182880" algn="l" defTabSz="914400" rtl="0" eaLnBrk="1" fontAlgn="auto" latinLnBrk="0" hangingPunct="1">
              <a:lnSpc>
                <a:spcPts val="1300"/>
              </a:lnSpc>
              <a:spcBef>
                <a:spcPts val="0"/>
              </a:spcBef>
              <a:spcAft>
                <a:spcPts val="0"/>
              </a:spcAft>
              <a:buClrTx/>
              <a:buSzPct val="100000"/>
              <a:buFont typeface="Wingdings" pitchFamily="2"/>
              <a:buChar char="§"/>
              <a:tabLst/>
              <a:defRPr sz="1800" b="0" i="0" u="none" strike="noStrike" kern="0" cap="none" spc="0" baseline="0">
                <a:solidFill>
                  <a:srgbClr val="000000"/>
                </a:solidFill>
                <a:uFillTx/>
              </a:defRPr>
            </a:pPr>
            <a:endParaRPr kumimoji="0" lang="en-US" sz="1000" b="1" i="0" u="none" strike="noStrike" kern="0" cap="none" spc="0" normalizeH="0" baseline="0" noProof="0" dirty="0">
              <a:ln>
                <a:noFill/>
              </a:ln>
              <a:solidFill>
                <a:srgbClr val="000000"/>
              </a:solidFill>
              <a:effectLst/>
              <a:uLnTx/>
              <a:uFillTx/>
              <a:latin typeface="Arial"/>
              <a:ea typeface="+mn-ea"/>
              <a:cs typeface="+mn-cs"/>
            </a:endParaRPr>
          </a:p>
        </p:txBody>
      </p:sp>
      <p:sp>
        <p:nvSpPr>
          <p:cNvPr id="17" name="Star: 5 Points 16">
            <a:extLst>
              <a:ext uri="{FF2B5EF4-FFF2-40B4-BE49-F238E27FC236}">
                <a16:creationId xmlns:a16="http://schemas.microsoft.com/office/drawing/2014/main" id="{6A61A209-C861-4DD5-3AA4-6728E091FC1B}"/>
              </a:ext>
            </a:extLst>
          </p:cNvPr>
          <p:cNvSpPr/>
          <p:nvPr/>
        </p:nvSpPr>
        <p:spPr>
          <a:xfrm>
            <a:off x="9683029" y="1793009"/>
            <a:ext cx="347662" cy="347662"/>
          </a:xfrm>
          <a:prstGeom prst="star5">
            <a:avLst/>
          </a:prstGeom>
          <a:solidFill>
            <a:srgbClr val="FFC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 name="Straight Arrow Connector 10">
            <a:extLst>
              <a:ext uri="{FF2B5EF4-FFF2-40B4-BE49-F238E27FC236}">
                <a16:creationId xmlns:a16="http://schemas.microsoft.com/office/drawing/2014/main" id="{1C72DCFF-1995-EBEC-2E5F-550DC1C877BB}"/>
              </a:ext>
            </a:extLst>
          </p:cNvPr>
          <p:cNvCxnSpPr>
            <a:cxnSpLocks/>
          </p:cNvCxnSpPr>
          <p:nvPr/>
        </p:nvCxnSpPr>
        <p:spPr>
          <a:xfrm flipV="1">
            <a:off x="7298636" y="2071688"/>
            <a:ext cx="2416864" cy="1439366"/>
          </a:xfrm>
          <a:prstGeom prst="straightConnector1">
            <a:avLst/>
          </a:prstGeom>
          <a:ln w="57150">
            <a:solidFill>
              <a:srgbClr val="646C1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DB59EE3-1926-F269-11B1-24A08473F64B}"/>
              </a:ext>
            </a:extLst>
          </p:cNvPr>
          <p:cNvSpPr txBox="1"/>
          <p:nvPr/>
        </p:nvSpPr>
        <p:spPr>
          <a:xfrm>
            <a:off x="10104581" y="1791856"/>
            <a:ext cx="177338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800"/>
                </a:solidFill>
                <a:effectLst/>
                <a:uLnTx/>
                <a:uFillTx/>
                <a:latin typeface="Arial"/>
                <a:ea typeface="+mn-ea"/>
                <a:cs typeface="+mn-cs"/>
              </a:rPr>
              <a:t>Completion Date: </a:t>
            </a:r>
            <a:r>
              <a:rPr kumimoji="0" lang="en-US" sz="1200" b="1" i="0" u="none" strike="noStrike" kern="1200" cap="none" spc="0" normalizeH="0" baseline="0" noProof="0" dirty="0">
                <a:ln>
                  <a:noFill/>
                </a:ln>
                <a:solidFill>
                  <a:srgbClr val="505800"/>
                </a:solidFill>
                <a:effectLst/>
                <a:uLnTx/>
                <a:uFillTx/>
                <a:latin typeface="Arial"/>
                <a:ea typeface="+mn-ea"/>
                <a:cs typeface="+mn-cs"/>
              </a:rPr>
              <a:t>FY26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800"/>
                </a:solidFill>
                <a:effectLst/>
                <a:uLnTx/>
                <a:uFillTx/>
                <a:latin typeface="Arial"/>
                <a:ea typeface="+mn-ea"/>
                <a:cs typeface="+mn-cs"/>
              </a:rPr>
              <a:t>99% Inventory Accuracy</a:t>
            </a:r>
          </a:p>
        </p:txBody>
      </p:sp>
      <p:sp>
        <p:nvSpPr>
          <p:cNvPr id="3" name="page number">
            <a:extLst>
              <a:ext uri="{FF2B5EF4-FFF2-40B4-BE49-F238E27FC236}">
                <a16:creationId xmlns:a16="http://schemas.microsoft.com/office/drawing/2014/main" id="{53E92B41-5958-2C94-8027-269FD0DD6875}"/>
              </a:ext>
            </a:extLst>
          </p:cNvPr>
          <p:cNvSpPr txBox="1"/>
          <p:nvPr/>
        </p:nvSpPr>
        <p:spPr>
          <a:xfrm>
            <a:off x="11702641" y="6258187"/>
            <a:ext cx="3422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34</a:t>
            </a:r>
          </a:p>
        </p:txBody>
      </p:sp>
    </p:spTree>
    <p:extLst>
      <p:ext uri="{BB962C8B-B14F-4D97-AF65-F5344CB8AC3E}">
        <p14:creationId xmlns:p14="http://schemas.microsoft.com/office/powerpoint/2010/main" val="325472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3657600"/>
            <a:ext cx="12192000" cy="606583"/>
          </a:xfrm>
        </p:spPr>
        <p:txBody>
          <a:bodyPr/>
          <a:lstStyle/>
          <a:p>
            <a:pPr marL="0" indent="0" algn="ctr">
              <a:buNone/>
            </a:pPr>
            <a:r>
              <a:rPr lang="en-US" sz="3200" b="1" dirty="0">
                <a:solidFill>
                  <a:srgbClr val="002060"/>
                </a:solidFill>
              </a:rPr>
              <a:t>Introduction</a:t>
            </a:r>
          </a:p>
        </p:txBody>
      </p:sp>
      <p:sp>
        <p:nvSpPr>
          <p:cNvPr id="2" name="TextBox 1">
            <a:extLst>
              <a:ext uri="{FF2B5EF4-FFF2-40B4-BE49-F238E27FC236}">
                <a16:creationId xmlns:a16="http://schemas.microsoft.com/office/drawing/2014/main" id="{E07BE7E5-23E4-01AE-4275-D770B8B7851F}"/>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901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177F39-2459-B8BA-9C45-30726F22EF09}"/>
              </a:ext>
            </a:extLst>
          </p:cNvPr>
          <p:cNvSpPr/>
          <p:nvPr/>
        </p:nvSpPr>
        <p:spPr>
          <a:xfrm>
            <a:off x="0" y="1795967"/>
            <a:ext cx="12192000" cy="4100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C99846-4251-7169-46CC-F1A78A1CCC94}"/>
              </a:ext>
            </a:extLst>
          </p:cNvPr>
          <p:cNvSpPr/>
          <p:nvPr/>
        </p:nvSpPr>
        <p:spPr>
          <a:xfrm>
            <a:off x="0" y="4048124"/>
            <a:ext cx="12192000" cy="1238251"/>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53592" y="2018542"/>
            <a:ext cx="9072979" cy="1673600"/>
          </a:xfrm>
          <a:prstGeom prst="rect">
            <a:avLst/>
          </a:prstGeom>
          <a:noFill/>
        </p:spPr>
        <p:txBody>
          <a:bodyPr wrap="square" rtlCol="0">
            <a:spAutoFit/>
          </a:bodyPr>
          <a:lstStyle/>
          <a:p>
            <a:pPr algn="ctr">
              <a:lnSpc>
                <a:spcPts val="2500"/>
              </a:lnSpc>
            </a:pPr>
            <a:r>
              <a:rPr lang="en-US" sz="2000" b="1" dirty="0">
                <a:solidFill>
                  <a:srgbClr val="002060"/>
                </a:solidFill>
              </a:rPr>
              <a:t>Provide Naval Supply System Command (NAVSUP) Enterprise planning, stakeholder alignment, coordination, reporting and oversight </a:t>
            </a:r>
            <a:br>
              <a:rPr lang="en-US" sz="2000" b="1" dirty="0">
                <a:solidFill>
                  <a:srgbClr val="002060"/>
                </a:solidFill>
              </a:rPr>
            </a:br>
            <a:r>
              <a:rPr lang="en-US" sz="2000" b="1" dirty="0">
                <a:solidFill>
                  <a:srgbClr val="002060"/>
                </a:solidFill>
              </a:rPr>
              <a:t>to optimize Navy Working Capital Fund-Supply Management (NWCF-SM) </a:t>
            </a:r>
            <a:br>
              <a:rPr lang="en-US" sz="2000" b="1" dirty="0">
                <a:solidFill>
                  <a:srgbClr val="002060"/>
                </a:solidFill>
              </a:rPr>
            </a:br>
            <a:r>
              <a:rPr lang="en-US" sz="2000" b="1" dirty="0">
                <a:solidFill>
                  <a:srgbClr val="002060"/>
                </a:solidFill>
              </a:rPr>
              <a:t>Inventory Accuracy, audibility, weapon system support, </a:t>
            </a:r>
            <a:br>
              <a:rPr lang="en-US" sz="2000" b="1" dirty="0">
                <a:solidFill>
                  <a:srgbClr val="002060"/>
                </a:solidFill>
              </a:rPr>
            </a:br>
            <a:r>
              <a:rPr lang="en-US" sz="2000" b="1" dirty="0">
                <a:solidFill>
                  <a:srgbClr val="002060"/>
                </a:solidFill>
              </a:rPr>
              <a:t>and Fleet readiness. </a:t>
            </a:r>
          </a:p>
        </p:txBody>
      </p:sp>
      <p:sp>
        <p:nvSpPr>
          <p:cNvPr id="8" name="Title 1"/>
          <p:cNvSpPr txBox="1">
            <a:spLocks/>
          </p:cNvSpPr>
          <p:nvPr/>
        </p:nvSpPr>
        <p:spPr>
          <a:xfrm>
            <a:off x="2963425" y="610626"/>
            <a:ext cx="6222921" cy="369332"/>
          </a:xfrm>
          <a:prstGeom prst="rect">
            <a:avLst/>
          </a:prstGeom>
        </p:spPr>
        <p:txBody>
          <a:bodyPr/>
          <a:lst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a:lstStyle>
          <a:p>
            <a:r>
              <a:rPr lang="en-US" sz="2400" dirty="0"/>
              <a:t>Our Mission Statement</a:t>
            </a:r>
          </a:p>
        </p:txBody>
      </p:sp>
      <p:pic>
        <p:nvPicPr>
          <p:cNvPr id="10" name="Content Placeholder 3">
            <a:extLst>
              <a:ext uri="{FF2B5EF4-FFF2-40B4-BE49-F238E27FC236}">
                <a16:creationId xmlns:a16="http://schemas.microsoft.com/office/drawing/2014/main" id="{60E1A163-8DBC-48D4-957D-44EE5FA1A9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688020" y="3922906"/>
            <a:ext cx="1905006" cy="1465416"/>
          </a:xfrm>
          <a:prstGeom prst="rect">
            <a:avLst/>
          </a:prstGeom>
          <a:solidFill>
            <a:srgbClr val="FFFFFF">
              <a:shade val="85000"/>
            </a:srgbClr>
          </a:solidFill>
          <a:ln w="19050" cap="sq">
            <a:solidFill>
              <a:srgbClr val="12284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4">
            <a:extLst>
              <a:ext uri="{FF2B5EF4-FFF2-40B4-BE49-F238E27FC236}">
                <a16:creationId xmlns:a16="http://schemas.microsoft.com/office/drawing/2014/main" id="{70512D34-C061-4308-8A41-1540EACB7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72110" y="3922906"/>
            <a:ext cx="1916694" cy="1476220"/>
          </a:xfrm>
          <a:prstGeom prst="rect">
            <a:avLst/>
          </a:prstGeom>
          <a:solidFill>
            <a:srgbClr val="FFFFFF">
              <a:shade val="85000"/>
            </a:srgbClr>
          </a:solidFill>
          <a:ln w="19050" cap="sq">
            <a:solidFill>
              <a:srgbClr val="12284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166DE83B-8F78-4A1B-8973-2AE9487D55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078757" y="3922906"/>
            <a:ext cx="1986956" cy="1467819"/>
          </a:xfrm>
          <a:prstGeom prst="rect">
            <a:avLst/>
          </a:prstGeom>
          <a:solidFill>
            <a:srgbClr val="FFFFFF">
              <a:shade val="85000"/>
            </a:srgbClr>
          </a:solidFill>
          <a:ln w="19050" cap="sq">
            <a:solidFill>
              <a:srgbClr val="12284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Content Placeholder 15">
            <a:extLst>
              <a:ext uri="{FF2B5EF4-FFF2-40B4-BE49-F238E27FC236}">
                <a16:creationId xmlns:a16="http://schemas.microsoft.com/office/drawing/2014/main" id="{8160E0DB-8386-4DC5-92EC-49489E4C47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7364553" y="3922906"/>
            <a:ext cx="2024629" cy="1480873"/>
          </a:xfrm>
          <a:prstGeom prst="rect">
            <a:avLst/>
          </a:prstGeom>
          <a:solidFill>
            <a:srgbClr val="FFFFFF">
              <a:shade val="85000"/>
            </a:srgbClr>
          </a:solidFill>
          <a:ln w="19050" cap="sq">
            <a:solidFill>
              <a:srgbClr val="12284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Content Placeholder 4">
            <a:extLst>
              <a:ext uri="{FF2B5EF4-FFF2-40B4-BE49-F238E27FC236}">
                <a16:creationId xmlns:a16="http://schemas.microsoft.com/office/drawing/2014/main" id="{7FDB4066-F49D-4FD6-AD92-D607BCC251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2787644" y="3922906"/>
            <a:ext cx="1992273" cy="1480872"/>
          </a:xfrm>
          <a:prstGeom prst="rect">
            <a:avLst/>
          </a:prstGeom>
          <a:solidFill>
            <a:srgbClr val="FFFFFF">
              <a:shade val="85000"/>
            </a:srgbClr>
          </a:solidFill>
          <a:ln w="19050" cap="sq">
            <a:solidFill>
              <a:srgbClr val="12284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7">
            <a:extLst>
              <a:ext uri="{FF2B5EF4-FFF2-40B4-BE49-F238E27FC236}">
                <a16:creationId xmlns:a16="http://schemas.microsoft.com/office/drawing/2014/main" id="{F517946A-27B6-E663-2D1D-327BE1D390A9}"/>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2" name="TextBox 1">
            <a:extLst>
              <a:ext uri="{FF2B5EF4-FFF2-40B4-BE49-F238E27FC236}">
                <a16:creationId xmlns:a16="http://schemas.microsoft.com/office/drawing/2014/main" id="{9C2FD0B5-F14A-B151-49B3-89A40F27B7A3}"/>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9231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6D59223-B541-DE82-5AFC-5CAD62B92533}"/>
              </a:ext>
            </a:extLst>
          </p:cNvPr>
          <p:cNvSpPr/>
          <p:nvPr/>
        </p:nvSpPr>
        <p:spPr>
          <a:xfrm>
            <a:off x="613285" y="1821995"/>
            <a:ext cx="11069729" cy="42059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a:endParaRPr>
          </a:p>
        </p:txBody>
      </p:sp>
      <p:sp>
        <p:nvSpPr>
          <p:cNvPr id="10" name="Content Placeholder 2">
            <a:extLst>
              <a:ext uri="{FF2B5EF4-FFF2-40B4-BE49-F238E27FC236}">
                <a16:creationId xmlns:a16="http://schemas.microsoft.com/office/drawing/2014/main" id="{9767378F-7C4D-494E-8D0D-B21C0794D27B}"/>
              </a:ext>
            </a:extLst>
          </p:cNvPr>
          <p:cNvSpPr txBox="1">
            <a:spLocks/>
          </p:cNvSpPr>
          <p:nvPr/>
        </p:nvSpPr>
        <p:spPr>
          <a:xfrm>
            <a:off x="2314933" y="2217067"/>
            <a:ext cx="8542459" cy="836850"/>
          </a:xfrm>
          <a:prstGeom prst="rect">
            <a:avLst/>
          </a:prstGeom>
        </p:spPr>
        <p:txBody>
          <a:bodyPr vert="horz" lIns="91440" tIns="34290" rIns="34290" bIns="34290" rtlCol="0">
            <a:noAutofit/>
          </a:bodyPr>
          <a:lst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ts val="2000"/>
              </a:lnSpc>
              <a:spcBef>
                <a:spcPts val="0"/>
              </a:spcBef>
              <a:buNone/>
              <a:defRPr/>
            </a:pPr>
            <a:r>
              <a:rPr lang="en-US" sz="1600" b="1" dirty="0">
                <a:solidFill>
                  <a:srgbClr val="0F3169"/>
                </a:solidFill>
                <a:latin typeface="Arial"/>
                <a:ea typeface="Calibri" panose="020F0502020204030204" pitchFamily="34" charset="0"/>
              </a:rPr>
              <a:t>Intent: </a:t>
            </a:r>
            <a:r>
              <a:rPr lang="en-US" sz="1600" dirty="0">
                <a:solidFill>
                  <a:prstClr val="black"/>
                </a:solidFill>
                <a:latin typeface="Arial"/>
                <a:ea typeface="Calibri" panose="020F0502020204030204" pitchFamily="34" charset="0"/>
              </a:rPr>
              <a:t>The immediate focus is to develop an accurate and transparent financial audit program to improve NAVSUP’s governance and surety of NWCF-SM inventory accountability to achieve Fleet mission requirements</a:t>
            </a:r>
          </a:p>
        </p:txBody>
      </p:sp>
      <p:sp>
        <p:nvSpPr>
          <p:cNvPr id="12" name="TextBox 11">
            <a:extLst>
              <a:ext uri="{FF2B5EF4-FFF2-40B4-BE49-F238E27FC236}">
                <a16:creationId xmlns:a16="http://schemas.microsoft.com/office/drawing/2014/main" id="{5CADB881-1705-4C0D-84D6-BFF49B237A8B}"/>
              </a:ext>
            </a:extLst>
          </p:cNvPr>
          <p:cNvSpPr txBox="1"/>
          <p:nvPr/>
        </p:nvSpPr>
        <p:spPr>
          <a:xfrm>
            <a:off x="2314933" y="3483242"/>
            <a:ext cx="8655049" cy="844334"/>
          </a:xfrm>
          <a:prstGeom prst="rect">
            <a:avLst/>
          </a:prstGeom>
          <a:noFill/>
        </p:spPr>
        <p:txBody>
          <a:bodyPr wrap="square" rtlCol="0">
            <a:spAutoFit/>
          </a:bodyPr>
          <a:lstStyle/>
          <a:p>
            <a:pPr defTabSz="685800">
              <a:lnSpc>
                <a:spcPts val="2000"/>
              </a:lnSpc>
              <a:buClr>
                <a:srgbClr val="002A7E"/>
              </a:buClr>
              <a:defRPr/>
            </a:pPr>
            <a:r>
              <a:rPr lang="en-US" sz="1600" b="1" dirty="0">
                <a:solidFill>
                  <a:srgbClr val="0F3169"/>
                </a:solidFill>
                <a:latin typeface="Arial"/>
                <a:ea typeface="Calibri" panose="020F0502020204030204" pitchFamily="34" charset="0"/>
              </a:rPr>
              <a:t>Vision: </a:t>
            </a:r>
            <a:r>
              <a:rPr lang="en-US" sz="1600" dirty="0">
                <a:solidFill>
                  <a:prstClr val="black"/>
                </a:solidFill>
                <a:latin typeface="Arial"/>
                <a:ea typeface="Calibri" panose="020F0502020204030204" pitchFamily="34" charset="0"/>
              </a:rPr>
              <a:t>SUP18 orchestrates, integrates and synchronizes audit responsibilities for NWCF-SM materiel end-to-end, in order to achieve reliable, accurate, and complete financial data for use in key management decisions</a:t>
            </a:r>
          </a:p>
        </p:txBody>
      </p:sp>
      <p:sp>
        <p:nvSpPr>
          <p:cNvPr id="13" name="TextBox 12">
            <a:extLst>
              <a:ext uri="{FF2B5EF4-FFF2-40B4-BE49-F238E27FC236}">
                <a16:creationId xmlns:a16="http://schemas.microsoft.com/office/drawing/2014/main" id="{FDB9D286-5FF2-4706-8AF9-3E3E1FF21547}"/>
              </a:ext>
            </a:extLst>
          </p:cNvPr>
          <p:cNvSpPr txBox="1"/>
          <p:nvPr/>
        </p:nvSpPr>
        <p:spPr>
          <a:xfrm>
            <a:off x="2314933" y="4814865"/>
            <a:ext cx="9012984" cy="844334"/>
          </a:xfrm>
          <a:prstGeom prst="rect">
            <a:avLst/>
          </a:prstGeom>
          <a:noFill/>
        </p:spPr>
        <p:txBody>
          <a:bodyPr wrap="square" rtlCol="0">
            <a:spAutoFit/>
          </a:bodyPr>
          <a:lstStyle/>
          <a:p>
            <a:pPr defTabSz="685800">
              <a:lnSpc>
                <a:spcPts val="2000"/>
              </a:lnSpc>
              <a:buClr>
                <a:srgbClr val="002A7E"/>
              </a:buClr>
              <a:defRPr/>
            </a:pPr>
            <a:r>
              <a:rPr lang="en-US" sz="1600" b="1" dirty="0">
                <a:solidFill>
                  <a:srgbClr val="0F3169"/>
                </a:solidFill>
                <a:latin typeface="Arial"/>
                <a:ea typeface="Calibri" panose="020F0502020204030204" pitchFamily="34" charset="0"/>
              </a:rPr>
              <a:t>Future-State: </a:t>
            </a:r>
            <a:r>
              <a:rPr lang="en-US" sz="1600" dirty="0">
                <a:solidFill>
                  <a:prstClr val="black"/>
                </a:solidFill>
                <a:latin typeface="Arial"/>
                <a:ea typeface="Calibri" panose="020F0502020204030204" pitchFamily="34" charset="0"/>
              </a:rPr>
              <a:t>A world-class financial &amp; inventory accountability program resulting in inventory optimized for NAVSUP’s E2E Supply Chain Operations to realize Fleet readiness and lethality targets</a:t>
            </a:r>
            <a:endParaRPr lang="en-US" sz="1600" dirty="0">
              <a:solidFill>
                <a:prstClr val="black"/>
              </a:solidFill>
              <a:latin typeface="Arial"/>
            </a:endParaRPr>
          </a:p>
        </p:txBody>
      </p:sp>
      <p:pic>
        <p:nvPicPr>
          <p:cNvPr id="11" name="Graphic 14" descr="Bullseye with solid fill">
            <a:extLst>
              <a:ext uri="{FF2B5EF4-FFF2-40B4-BE49-F238E27FC236}">
                <a16:creationId xmlns:a16="http://schemas.microsoft.com/office/drawing/2014/main" id="{9CEC3E55-4A92-4FAD-B461-0B19F5FF83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 y="2120802"/>
            <a:ext cx="978892" cy="978893"/>
          </a:xfrm>
          <a:prstGeom prst="rect">
            <a:avLst/>
          </a:prstGeom>
        </p:spPr>
      </p:pic>
      <p:pic>
        <p:nvPicPr>
          <p:cNvPr id="14" name="Graphic 18" descr="Good Idea with solid fill">
            <a:extLst>
              <a:ext uri="{FF2B5EF4-FFF2-40B4-BE49-F238E27FC236}">
                <a16:creationId xmlns:a16="http://schemas.microsoft.com/office/drawing/2014/main" id="{A65D2421-E03A-40E1-A167-052E173F65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93978" y="3379740"/>
            <a:ext cx="965042" cy="965042"/>
          </a:xfrm>
          <a:prstGeom prst="rect">
            <a:avLst/>
          </a:prstGeom>
        </p:spPr>
      </p:pic>
      <p:pic>
        <p:nvPicPr>
          <p:cNvPr id="15" name="Graphic 29" descr="Business Growth with solid fill">
            <a:extLst>
              <a:ext uri="{FF2B5EF4-FFF2-40B4-BE49-F238E27FC236}">
                <a16:creationId xmlns:a16="http://schemas.microsoft.com/office/drawing/2014/main" id="{D437744A-BF3E-4084-8ACE-D177068DEF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710" y="4598204"/>
            <a:ext cx="1161572" cy="1161572"/>
          </a:xfrm>
          <a:prstGeom prst="rect">
            <a:avLst/>
          </a:prstGeom>
        </p:spPr>
      </p:pic>
      <p:cxnSp>
        <p:nvCxnSpPr>
          <p:cNvPr id="16" name="Straight Connector 15">
            <a:extLst>
              <a:ext uri="{FF2B5EF4-FFF2-40B4-BE49-F238E27FC236}">
                <a16:creationId xmlns:a16="http://schemas.microsoft.com/office/drawing/2014/main" id="{66CD0AF0-B34C-4713-9995-283960D6CE99}"/>
              </a:ext>
            </a:extLst>
          </p:cNvPr>
          <p:cNvCxnSpPr>
            <a:cxnSpLocks/>
          </p:cNvCxnSpPr>
          <p:nvPr/>
        </p:nvCxnSpPr>
        <p:spPr>
          <a:xfrm>
            <a:off x="2220870" y="2235404"/>
            <a:ext cx="0" cy="75089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5C3047C-2418-4841-86AC-24E4878E0708}"/>
              </a:ext>
            </a:extLst>
          </p:cNvPr>
          <p:cNvCxnSpPr>
            <a:cxnSpLocks/>
          </p:cNvCxnSpPr>
          <p:nvPr/>
        </p:nvCxnSpPr>
        <p:spPr>
          <a:xfrm>
            <a:off x="2220870" y="3505184"/>
            <a:ext cx="0" cy="75089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1923FB-6556-48FE-84B3-15B485752023}"/>
              </a:ext>
            </a:extLst>
          </p:cNvPr>
          <p:cNvCxnSpPr>
            <a:cxnSpLocks/>
          </p:cNvCxnSpPr>
          <p:nvPr/>
        </p:nvCxnSpPr>
        <p:spPr>
          <a:xfrm>
            <a:off x="2220870" y="4842032"/>
            <a:ext cx="0" cy="75089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7">
            <a:extLst>
              <a:ext uri="{FF2B5EF4-FFF2-40B4-BE49-F238E27FC236}">
                <a16:creationId xmlns:a16="http://schemas.microsoft.com/office/drawing/2014/main" id="{8C7ACF2D-1A99-EF34-02D0-B4DD2A8AF000}"/>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4" name="Title 1">
            <a:extLst>
              <a:ext uri="{FF2B5EF4-FFF2-40B4-BE49-F238E27FC236}">
                <a16:creationId xmlns:a16="http://schemas.microsoft.com/office/drawing/2014/main" id="{E45ECC29-3CA5-2995-A104-2FB9A60D2CF7}"/>
              </a:ext>
            </a:extLst>
          </p:cNvPr>
          <p:cNvSpPr txBox="1">
            <a:spLocks/>
          </p:cNvSpPr>
          <p:nvPr/>
        </p:nvSpPr>
        <p:spPr>
          <a:xfrm>
            <a:off x="2963425" y="610626"/>
            <a:ext cx="6222921" cy="369332"/>
          </a:xfrm>
          <a:prstGeom prst="rect">
            <a:avLst/>
          </a:prstGeom>
        </p:spPr>
        <p:txBody>
          <a:bodyPr/>
          <a:lst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a:lstStyle>
          <a:p>
            <a:r>
              <a:rPr lang="en-US" sz="2400" dirty="0"/>
              <a:t> Commander’s Intent for SUP18</a:t>
            </a:r>
          </a:p>
        </p:txBody>
      </p:sp>
      <p:sp>
        <p:nvSpPr>
          <p:cNvPr id="2" name="TextBox 1">
            <a:extLst>
              <a:ext uri="{FF2B5EF4-FFF2-40B4-BE49-F238E27FC236}">
                <a16:creationId xmlns:a16="http://schemas.microsoft.com/office/drawing/2014/main" id="{FACD5926-6BDE-EE18-924D-BCD674A70B6A}"/>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2941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3476" y="1500484"/>
            <a:ext cx="9915524" cy="1438855"/>
          </a:xfrm>
          <a:prstGeom prst="rect">
            <a:avLst/>
          </a:prstGeom>
          <a:noFill/>
        </p:spPr>
        <p:txBody>
          <a:bodyPr wrap="square" rtlCol="0">
            <a:spAutoFit/>
          </a:bodyPr>
          <a:lstStyle/>
          <a:p>
            <a:pPr algn="ctr">
              <a:lnSpc>
                <a:spcPts val="2100"/>
              </a:lnSpc>
            </a:pPr>
            <a:r>
              <a:rPr lang="en-US" b="1" dirty="0">
                <a:solidFill>
                  <a:srgbClr val="002060"/>
                </a:solidFill>
              </a:rPr>
              <a:t>NWCF-SM represents a complex network of inventory that supports Naval Aviation and Maritime readiness. There is approximately $44B of NWCF-SM in over 1,000 warehouses worldwide, split into eight (8) regions. Five regions are in the United States </a:t>
            </a:r>
            <a:r>
              <a:rPr lang="en-US" b="1" dirty="0">
                <a:solidFill>
                  <a:srgbClr val="002060"/>
                </a:solidFill>
                <a:cs typeface="Arial" panose="020B0604020202020204" pitchFamily="34" charset="0"/>
              </a:rPr>
              <a:t>‒</a:t>
            </a:r>
            <a:r>
              <a:rPr lang="en-US" b="1" dirty="0">
                <a:solidFill>
                  <a:srgbClr val="002060"/>
                </a:solidFill>
              </a:rPr>
              <a:t> Norfolk, Jacksonville, San Diego, Puget Sound and Pearl Harbor. The other three regions are located at Sigonella, Italy, Yokosuka, Japan and Bahrain. </a:t>
            </a:r>
          </a:p>
        </p:txBody>
      </p:sp>
      <p:grpSp>
        <p:nvGrpSpPr>
          <p:cNvPr id="11" name="Group 10">
            <a:extLst>
              <a:ext uri="{FF2B5EF4-FFF2-40B4-BE49-F238E27FC236}">
                <a16:creationId xmlns:a16="http://schemas.microsoft.com/office/drawing/2014/main" id="{D2205543-9AEF-0AAD-AA47-DAEA9E522625}"/>
              </a:ext>
            </a:extLst>
          </p:cNvPr>
          <p:cNvGrpSpPr/>
          <p:nvPr/>
        </p:nvGrpSpPr>
        <p:grpSpPr>
          <a:xfrm>
            <a:off x="2169712" y="3089434"/>
            <a:ext cx="7652552" cy="3296461"/>
            <a:chOff x="2228295" y="2982898"/>
            <a:chExt cx="7652552" cy="3296461"/>
          </a:xfrm>
        </p:grpSpPr>
        <p:sp>
          <p:nvSpPr>
            <p:cNvPr id="10" name="Rectangle 9">
              <a:extLst>
                <a:ext uri="{FF2B5EF4-FFF2-40B4-BE49-F238E27FC236}">
                  <a16:creationId xmlns:a16="http://schemas.microsoft.com/office/drawing/2014/main" id="{A762AF20-83A9-3C0E-83B5-C80272ED94E5}"/>
                </a:ext>
              </a:extLst>
            </p:cNvPr>
            <p:cNvSpPr/>
            <p:nvPr/>
          </p:nvSpPr>
          <p:spPr>
            <a:xfrm>
              <a:off x="2228295" y="2982898"/>
              <a:ext cx="7652552" cy="32936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rotWithShape="1">
            <a:blip r:embed="rId3">
              <a:extLst>
                <a:ext uri="{28A0092B-C50C-407E-A947-70E740481C1C}">
                  <a14:useLocalDpi xmlns:a14="http://schemas.microsoft.com/office/drawing/2010/main" val="0"/>
                </a:ext>
              </a:extLst>
            </a:blip>
            <a:srcRect l="-698" t="-2587" r="-1048" b="-4345"/>
            <a:stretch/>
          </p:blipFill>
          <p:spPr bwMode="auto">
            <a:xfrm>
              <a:off x="2521261" y="3071674"/>
              <a:ext cx="7208666" cy="3207685"/>
            </a:xfrm>
            <a:prstGeom prst="rect">
              <a:avLst/>
            </a:prstGeom>
            <a:noFill/>
            <a:ln>
              <a:noFill/>
            </a:ln>
            <a:effectLst/>
            <a:extLst>
              <a:ext uri="{53640926-AAD7-44D8-BBD7-CCE9431645EC}">
                <a14:shadowObscured xmlns:a14="http://schemas.microsoft.com/office/drawing/2010/main"/>
              </a:ext>
            </a:extLst>
          </p:spPr>
        </p:pic>
      </p:grpSp>
      <p:sp>
        <p:nvSpPr>
          <p:cNvPr id="3" name="Title 1">
            <a:extLst>
              <a:ext uri="{FF2B5EF4-FFF2-40B4-BE49-F238E27FC236}">
                <a16:creationId xmlns:a16="http://schemas.microsoft.com/office/drawing/2014/main" id="{64AEF682-65A9-9D3D-24F0-6AA500F67F6C}"/>
              </a:ext>
            </a:extLst>
          </p:cNvPr>
          <p:cNvSpPr txBox="1">
            <a:spLocks/>
          </p:cNvSpPr>
          <p:nvPr/>
        </p:nvSpPr>
        <p:spPr>
          <a:xfrm>
            <a:off x="2963425" y="610626"/>
            <a:ext cx="6222921" cy="369332"/>
          </a:xfrm>
          <a:prstGeom prst="rect">
            <a:avLst/>
          </a:prstGeom>
        </p:spPr>
        <p:txBody>
          <a:bodyPr/>
          <a:lstStyle>
            <a:lvl1pPr algn="l" defTabSz="685800" rtl="0" eaLnBrk="1" latinLnBrk="0" hangingPunct="1">
              <a:lnSpc>
                <a:spcPct val="90000"/>
              </a:lnSpc>
              <a:spcBef>
                <a:spcPct val="0"/>
              </a:spcBef>
              <a:buNone/>
              <a:defRPr lang="en-US" sz="1500" kern="1200" dirty="0" smtClean="0">
                <a:solidFill>
                  <a:srgbClr val="002060"/>
                </a:solidFill>
                <a:latin typeface="Arial Bold" panose="020B0704020202020204" pitchFamily="34" charset="0"/>
                <a:ea typeface="+mj-ea"/>
                <a:cs typeface="Arial Bold" panose="020B0704020202020204" pitchFamily="34" charset="0"/>
              </a:defRPr>
            </a:lvl1pPr>
          </a:lstStyle>
          <a:p>
            <a:r>
              <a:rPr lang="en-US" sz="2400" dirty="0"/>
              <a:t>Background</a:t>
            </a:r>
          </a:p>
        </p:txBody>
      </p:sp>
      <p:sp>
        <p:nvSpPr>
          <p:cNvPr id="9" name="Rectangle 7">
            <a:extLst>
              <a:ext uri="{FF2B5EF4-FFF2-40B4-BE49-F238E27FC236}">
                <a16:creationId xmlns:a16="http://schemas.microsoft.com/office/drawing/2014/main" id="{4FE8A761-4E9E-4BA7-D2FF-0C06529C18C7}"/>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2" name="TextBox 1">
            <a:extLst>
              <a:ext uri="{FF2B5EF4-FFF2-40B4-BE49-F238E27FC236}">
                <a16:creationId xmlns:a16="http://schemas.microsoft.com/office/drawing/2014/main" id="{4BAA0EFD-6183-ED12-AE14-B45E90E66918}"/>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9675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age number">
            <a:extLst>
              <a:ext uri="{FF2B5EF4-FFF2-40B4-BE49-F238E27FC236}">
                <a16:creationId xmlns:a16="http://schemas.microsoft.com/office/drawing/2014/main" id="{19F4F35F-911A-4D69-9882-8CD05E74203D}"/>
              </a:ext>
            </a:extLst>
          </p:cNvPr>
          <p:cNvSpPr txBox="1"/>
          <p:nvPr/>
        </p:nvSpPr>
        <p:spPr>
          <a:xfrm>
            <a:off x="11702641" y="6258187"/>
            <a:ext cx="3422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 14</a:t>
            </a:r>
          </a:p>
        </p:txBody>
      </p:sp>
      <p:sp>
        <p:nvSpPr>
          <p:cNvPr id="89" name="*Plant numbers and $ values based on">
            <a:extLst>
              <a:ext uri="{FF2B5EF4-FFF2-40B4-BE49-F238E27FC236}">
                <a16:creationId xmlns:a16="http://schemas.microsoft.com/office/drawing/2014/main" id="{9383E76F-B243-4482-9DE5-319787D120CA}"/>
              </a:ext>
            </a:extLst>
          </p:cNvPr>
          <p:cNvSpPr txBox="1"/>
          <p:nvPr/>
        </p:nvSpPr>
        <p:spPr>
          <a:xfrm>
            <a:off x="6775037" y="6337849"/>
            <a:ext cx="390844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*Plant numbers and $ values based on June 30, 2024, COOPER List / ERP data</a:t>
            </a:r>
          </a:p>
        </p:txBody>
      </p:sp>
      <p:sp>
        <p:nvSpPr>
          <p:cNvPr id="19" name="Slide title">
            <a:extLst>
              <a:ext uri="{FF2B5EF4-FFF2-40B4-BE49-F238E27FC236}">
                <a16:creationId xmlns:a16="http://schemas.microsoft.com/office/drawing/2014/main" id="{7C07BB2B-FFAD-40CD-8BE8-9D8605063D4C}"/>
              </a:ext>
            </a:extLst>
          </p:cNvPr>
          <p:cNvSpPr txBox="1">
            <a:spLocks/>
          </p:cNvSpPr>
          <p:nvPr/>
        </p:nvSpPr>
        <p:spPr>
          <a:xfrm>
            <a:off x="2895528" y="542373"/>
            <a:ext cx="8791984" cy="524683"/>
          </a:xfrm>
          <a:prstGeom prst="rect">
            <a:avLst/>
          </a:prstGeom>
        </p:spPr>
        <p:txBody>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marL="0" marR="0" lvl="0" indent="0" algn="l" defTabSz="685800" rtl="0" eaLnBrk="1" fontAlgn="auto" latinLnBrk="0" hangingPunct="1">
              <a:lnSpc>
                <a:spcPts val="26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Bold" panose="020B0704020202020204" pitchFamily="34" charset="0"/>
                <a:ea typeface="+mj-ea"/>
                <a:cs typeface="Arial Bold" panose="020B0704020202020204" pitchFamily="34" charset="0"/>
              </a:rPr>
              <a:t>NAVSUP Audit Campaign Plan (ACP) Phasing </a:t>
            </a:r>
          </a:p>
        </p:txBody>
      </p:sp>
      <p:sp>
        <p:nvSpPr>
          <p:cNvPr id="15" name="Ready. Resourceful. Responsive.">
            <a:extLst>
              <a:ext uri="{FF2B5EF4-FFF2-40B4-BE49-F238E27FC236}">
                <a16:creationId xmlns:a16="http://schemas.microsoft.com/office/drawing/2014/main" id="{27DA43EB-8789-4F94-9A13-896076D11C18}"/>
              </a:ext>
            </a:extLst>
          </p:cNvPr>
          <p:cNvSpPr txBox="1">
            <a:spLocks noChangeArrowheads="1"/>
          </p:cNvSpPr>
          <p:nvPr/>
        </p:nvSpPr>
        <p:spPr bwMode="auto">
          <a:xfrm>
            <a:off x="208642" y="6351618"/>
            <a:ext cx="3821166" cy="50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07" tIns="25703" rIns="51407" bIns="25703"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28" name="Light blue box at bottom of graph">
            <a:extLst>
              <a:ext uri="{FF2B5EF4-FFF2-40B4-BE49-F238E27FC236}">
                <a16:creationId xmlns:a16="http://schemas.microsoft.com/office/drawing/2014/main" id="{4D426070-883E-445D-89FF-142EA3EE5026}"/>
              </a:ext>
            </a:extLst>
          </p:cNvPr>
          <p:cNvSpPr/>
          <p:nvPr/>
        </p:nvSpPr>
        <p:spPr>
          <a:xfrm>
            <a:off x="3177312" y="4831080"/>
            <a:ext cx="6308436" cy="976789"/>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endParaRPr kumimoji="0" lang="en-US" sz="75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
        <p:nvSpPr>
          <p:cNvPr id="29" name="Percent dollar value of NWCF-SM Inventory by phase">
            <a:extLst>
              <a:ext uri="{FF2B5EF4-FFF2-40B4-BE49-F238E27FC236}">
                <a16:creationId xmlns:a16="http://schemas.microsoft.com/office/drawing/2014/main" id="{D560EBA7-3EE4-4733-B925-AF5DA1EB9FED}"/>
              </a:ext>
            </a:extLst>
          </p:cNvPr>
          <p:cNvSpPr txBox="1"/>
          <p:nvPr/>
        </p:nvSpPr>
        <p:spPr>
          <a:xfrm>
            <a:off x="3896594" y="5352504"/>
            <a:ext cx="5551054" cy="198452"/>
          </a:xfrm>
          <a:prstGeom prst="rect">
            <a:avLst/>
          </a:prstGeom>
          <a:noFill/>
          <a:ln>
            <a:noFill/>
          </a:ln>
        </p:spPr>
        <p:txBody>
          <a:bodyPr wrap="squar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Percent dollar value of NWCF-SM Inventory by Phase</a:t>
            </a:r>
          </a:p>
        </p:txBody>
      </p:sp>
      <p:graphicFrame>
        <p:nvGraphicFramePr>
          <p:cNvPr id="31" name="Gears graphix">
            <a:extLst>
              <a:ext uri="{FF2B5EF4-FFF2-40B4-BE49-F238E27FC236}">
                <a16:creationId xmlns:a16="http://schemas.microsoft.com/office/drawing/2014/main" id="{ECF4E0AA-B8B9-442C-8431-1E5E4E79AF2E}"/>
              </a:ext>
            </a:extLst>
          </p:cNvPr>
          <p:cNvGraphicFramePr/>
          <p:nvPr/>
        </p:nvGraphicFramePr>
        <p:xfrm>
          <a:off x="9447740" y="2233312"/>
          <a:ext cx="2369454" cy="2649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6" name="Bottom connector">
            <a:extLst>
              <a:ext uri="{FF2B5EF4-FFF2-40B4-BE49-F238E27FC236}">
                <a16:creationId xmlns:a16="http://schemas.microsoft.com/office/drawing/2014/main" id="{AC957ABD-67FB-46AB-90B6-BCF5E1918E2D}"/>
              </a:ext>
            </a:extLst>
          </p:cNvPr>
          <p:cNvCxnSpPr>
            <a:cxnSpLocks/>
          </p:cNvCxnSpPr>
          <p:nvPr/>
        </p:nvCxnSpPr>
        <p:spPr>
          <a:xfrm flipH="1">
            <a:off x="3169633" y="5809236"/>
            <a:ext cx="631957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11FD55-911C-4EBA-8DD6-1EF778ECBC2E}"/>
              </a:ext>
            </a:extLst>
          </p:cNvPr>
          <p:cNvCxnSpPr>
            <a:cxnSpLocks/>
          </p:cNvCxnSpPr>
          <p:nvPr/>
        </p:nvCxnSpPr>
        <p:spPr>
          <a:xfrm flipV="1">
            <a:off x="3169916" y="1757828"/>
            <a:ext cx="6319296" cy="16201"/>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62ED1C9-1858-40D5-A557-264C2FA3BEDD}"/>
              </a:ext>
            </a:extLst>
          </p:cNvPr>
          <p:cNvCxnSpPr>
            <a:cxnSpLocks/>
          </p:cNvCxnSpPr>
          <p:nvPr/>
        </p:nvCxnSpPr>
        <p:spPr>
          <a:xfrm flipV="1">
            <a:off x="3153250" y="2703550"/>
            <a:ext cx="6339080" cy="16252"/>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585656-7D78-447E-A61E-F0FF0E8863F9}"/>
              </a:ext>
            </a:extLst>
          </p:cNvPr>
          <p:cNvCxnSpPr/>
          <p:nvPr/>
        </p:nvCxnSpPr>
        <p:spPr>
          <a:xfrm flipV="1">
            <a:off x="3158808" y="3501268"/>
            <a:ext cx="6339080" cy="16252"/>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A83673-1083-4203-91DF-5711CC2DA999}"/>
              </a:ext>
            </a:extLst>
          </p:cNvPr>
          <p:cNvCxnSpPr/>
          <p:nvPr/>
        </p:nvCxnSpPr>
        <p:spPr>
          <a:xfrm flipV="1">
            <a:off x="3149276" y="4187070"/>
            <a:ext cx="6339080" cy="16252"/>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 box">
            <a:extLst>
              <a:ext uri="{FF2B5EF4-FFF2-40B4-BE49-F238E27FC236}">
                <a16:creationId xmlns:a16="http://schemas.microsoft.com/office/drawing/2014/main" id="{51078794-C223-4337-BEA8-D9EFD81D722F}"/>
              </a:ext>
            </a:extLst>
          </p:cNvPr>
          <p:cNvSpPr txBox="1"/>
          <p:nvPr/>
        </p:nvSpPr>
        <p:spPr>
          <a:xfrm>
            <a:off x="10070945" y="5358518"/>
            <a:ext cx="1635687" cy="437114"/>
          </a:xfrm>
          <a:prstGeom prst="rect">
            <a:avLst/>
          </a:prstGeom>
          <a:solidFill>
            <a:schemeClr val="bg1"/>
          </a:solidFill>
          <a:ln>
            <a:solidFill>
              <a:srgbClr val="000000"/>
            </a:solidFill>
          </a:ln>
        </p:spPr>
        <p:txBody>
          <a:bodyPr wrap="square" rtlCol="0" anchor="ctr" anchorCtr="0">
            <a:no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800" b="1"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 DLA plants</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Valued at ~$20B not included</a:t>
            </a:r>
          </a:p>
        </p:txBody>
      </p:sp>
      <p:pic>
        <p:nvPicPr>
          <p:cNvPr id="43" name="DLA logo">
            <a:extLst>
              <a:ext uri="{FF2B5EF4-FFF2-40B4-BE49-F238E27FC236}">
                <a16:creationId xmlns:a16="http://schemas.microsoft.com/office/drawing/2014/main" id="{A6BBEA55-E82E-4555-8973-3CD41CF098AA}"/>
              </a:ext>
            </a:extLst>
          </p:cNvPr>
          <p:cNvPicPr>
            <a:picLocks noChangeAspect="1"/>
          </p:cNvPicPr>
          <p:nvPr/>
        </p:nvPicPr>
        <p:blipFill>
          <a:blip r:embed="rId7"/>
          <a:stretch>
            <a:fillRect/>
          </a:stretch>
        </p:blipFill>
        <p:spPr>
          <a:xfrm>
            <a:off x="9721511" y="5357813"/>
            <a:ext cx="381607" cy="436721"/>
          </a:xfrm>
          <a:prstGeom prst="rect">
            <a:avLst/>
          </a:prstGeom>
          <a:solidFill>
            <a:schemeClr val="bg1"/>
          </a:solidFill>
          <a:ln w="6350">
            <a:solidFill>
              <a:schemeClr val="tx1"/>
            </a:solidFill>
          </a:ln>
        </p:spPr>
      </p:pic>
      <p:cxnSp>
        <p:nvCxnSpPr>
          <p:cNvPr id="44" name="Straight Connector 43">
            <a:extLst>
              <a:ext uri="{FF2B5EF4-FFF2-40B4-BE49-F238E27FC236}">
                <a16:creationId xmlns:a16="http://schemas.microsoft.com/office/drawing/2014/main" id="{E24CDEE8-2DBE-4400-A22C-26ABE2DAA11C}"/>
              </a:ext>
            </a:extLst>
          </p:cNvPr>
          <p:cNvCxnSpPr/>
          <p:nvPr/>
        </p:nvCxnSpPr>
        <p:spPr>
          <a:xfrm flipH="1">
            <a:off x="3169919" y="3547039"/>
            <a:ext cx="8546" cy="47"/>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5C4A6BE-9EDA-40A4-B67E-3F66653EF5C1}"/>
              </a:ext>
            </a:extLst>
          </p:cNvPr>
          <p:cNvCxnSpPr/>
          <p:nvPr/>
        </p:nvCxnSpPr>
        <p:spPr>
          <a:xfrm flipH="1" flipV="1">
            <a:off x="3169916" y="4226235"/>
            <a:ext cx="7773" cy="2059"/>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48" name="Left-hand side connector line">
            <a:extLst>
              <a:ext uri="{FF2B5EF4-FFF2-40B4-BE49-F238E27FC236}">
                <a16:creationId xmlns:a16="http://schemas.microsoft.com/office/drawing/2014/main" id="{793E0C3E-05F4-4862-9D64-31B89B604166}"/>
              </a:ext>
            </a:extLst>
          </p:cNvPr>
          <p:cNvCxnSpPr>
            <a:cxnSpLocks/>
            <a:stCxn id="32" idx="0"/>
          </p:cNvCxnSpPr>
          <p:nvPr/>
        </p:nvCxnSpPr>
        <p:spPr>
          <a:xfrm>
            <a:off x="3171756" y="1771648"/>
            <a:ext cx="7564" cy="402869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Four Phase Campaign Plan Bumper Sticker">
            <a:extLst>
              <a:ext uri="{FF2B5EF4-FFF2-40B4-BE49-F238E27FC236}">
                <a16:creationId xmlns:a16="http://schemas.microsoft.com/office/drawing/2014/main" id="{98FD1698-C117-4200-A1B0-068E34B4F23F}"/>
              </a:ext>
            </a:extLst>
          </p:cNvPr>
          <p:cNvSpPr/>
          <p:nvPr/>
        </p:nvSpPr>
        <p:spPr>
          <a:xfrm>
            <a:off x="1883154" y="5940369"/>
            <a:ext cx="8615134" cy="338554"/>
          </a:xfrm>
          <a:prstGeom prst="rect">
            <a:avLst/>
          </a:prstGeom>
          <a:solidFill>
            <a:srgbClr val="00206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Four Phase Campaign Plan - $26B Navy Working Capital Fund – Supply Management</a:t>
            </a:r>
          </a:p>
        </p:txBody>
      </p:sp>
      <p:sp>
        <p:nvSpPr>
          <p:cNvPr id="34" name="Phase I bracket">
            <a:extLst>
              <a:ext uri="{FF2B5EF4-FFF2-40B4-BE49-F238E27FC236}">
                <a16:creationId xmlns:a16="http://schemas.microsoft.com/office/drawing/2014/main" id="{805FF43C-A1A1-4CE3-8507-4FCAFD673858}"/>
              </a:ext>
            </a:extLst>
          </p:cNvPr>
          <p:cNvSpPr/>
          <p:nvPr/>
        </p:nvSpPr>
        <p:spPr>
          <a:xfrm>
            <a:off x="2996157" y="4193796"/>
            <a:ext cx="175599" cy="637760"/>
          </a:xfrm>
          <a:prstGeom prst="leftBrace">
            <a:avLst/>
          </a:prstGeom>
          <a:solidFill>
            <a:schemeClr val="accent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Phase I/NAVSUP First dollar value">
            <a:extLst>
              <a:ext uri="{FF2B5EF4-FFF2-40B4-BE49-F238E27FC236}">
                <a16:creationId xmlns:a16="http://schemas.microsoft.com/office/drawing/2014/main" id="{55DD5A5F-101E-44A1-96BE-FD43B6656C41}"/>
              </a:ext>
            </a:extLst>
          </p:cNvPr>
          <p:cNvSpPr txBox="1"/>
          <p:nvPr/>
        </p:nvSpPr>
        <p:spPr>
          <a:xfrm>
            <a:off x="2149104" y="4345923"/>
            <a:ext cx="918507" cy="323165"/>
          </a:xfrm>
          <a:prstGeom prst="rect">
            <a:avLst/>
          </a:prstGeom>
          <a:noFill/>
        </p:spPr>
        <p:txBody>
          <a:bodyPr wrap="square" rtlCol="0">
            <a:spAutoFit/>
          </a:bodyPr>
          <a:lstStyle>
            <a:defPPr>
              <a:defRPr lang="en-US"/>
            </a:defPPr>
            <a:lvl1pPr>
              <a:defRPr b="1">
                <a:solidFill>
                  <a:prstClr val="black"/>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5.4B</a:t>
            </a:r>
          </a:p>
        </p:txBody>
      </p:sp>
      <p:sp>
        <p:nvSpPr>
          <p:cNvPr id="40" name="Phase I light blue block">
            <a:extLst>
              <a:ext uri="{FF2B5EF4-FFF2-40B4-BE49-F238E27FC236}">
                <a16:creationId xmlns:a16="http://schemas.microsoft.com/office/drawing/2014/main" id="{F17F7EC5-B174-4BF9-A86C-12263080083C}"/>
              </a:ext>
            </a:extLst>
          </p:cNvPr>
          <p:cNvSpPr/>
          <p:nvPr/>
        </p:nvSpPr>
        <p:spPr>
          <a:xfrm>
            <a:off x="3935443" y="4206496"/>
            <a:ext cx="5553769" cy="637284"/>
          </a:xfrm>
          <a:prstGeom prst="rect">
            <a:avLst/>
          </a:prstGeom>
          <a:gradFill flip="none" rotWithShape="1">
            <a:gsLst>
              <a:gs pos="0">
                <a:srgbClr val="2E75B6">
                  <a:shade val="30000"/>
                  <a:satMod val="115000"/>
                </a:srgbClr>
              </a:gs>
              <a:gs pos="50000">
                <a:srgbClr val="2E75B6">
                  <a:shade val="67500"/>
                  <a:satMod val="115000"/>
                </a:srgbClr>
              </a:gs>
              <a:gs pos="100000">
                <a:srgbClr val="2E75B6">
                  <a:shade val="100000"/>
                  <a:satMod val="115000"/>
                </a:srgbClr>
              </a:gs>
            </a:gsLst>
            <a:lin ang="270000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NAVSUP Enterprise</a:t>
            </a:r>
          </a:p>
          <a:p>
            <a:pPr marL="0" marR="0" lvl="0" indent="0" algn="ctr" defTabSz="914400" rtl="0" eaLnBrk="1" fontAlgn="auto" latinLnBrk="0" hangingPunct="1">
              <a:lnSpc>
                <a:spcPts val="2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33 Plants</a:t>
            </a:r>
          </a:p>
        </p:txBody>
      </p:sp>
      <p:sp>
        <p:nvSpPr>
          <p:cNvPr id="49" name="Phase I - NAVSUP First">
            <a:extLst>
              <a:ext uri="{FF2B5EF4-FFF2-40B4-BE49-F238E27FC236}">
                <a16:creationId xmlns:a16="http://schemas.microsoft.com/office/drawing/2014/main" id="{A38EF1E1-E888-42DE-B851-6D1301035B90}"/>
              </a:ext>
            </a:extLst>
          </p:cNvPr>
          <p:cNvSpPr txBox="1"/>
          <p:nvPr/>
        </p:nvSpPr>
        <p:spPr>
          <a:xfrm>
            <a:off x="3924209" y="4233202"/>
            <a:ext cx="963545" cy="362535"/>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PHASE 1</a:t>
            </a: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NAVSUP First</a:t>
            </a:r>
          </a:p>
        </p:txBody>
      </p:sp>
      <p:sp>
        <p:nvSpPr>
          <p:cNvPr id="35" name="Phase II bracket">
            <a:extLst>
              <a:ext uri="{FF2B5EF4-FFF2-40B4-BE49-F238E27FC236}">
                <a16:creationId xmlns:a16="http://schemas.microsoft.com/office/drawing/2014/main" id="{D7963D6A-EDC7-4F32-9B81-295FA8F744A4}"/>
              </a:ext>
            </a:extLst>
          </p:cNvPr>
          <p:cNvSpPr/>
          <p:nvPr/>
        </p:nvSpPr>
        <p:spPr>
          <a:xfrm>
            <a:off x="2983784" y="3507996"/>
            <a:ext cx="187972" cy="685800"/>
          </a:xfrm>
          <a:prstGeom prst="leftBrace">
            <a:avLst/>
          </a:prstGeom>
          <a:solidFill>
            <a:schemeClr val="accent4">
              <a:lumMod val="50000"/>
            </a:schemeClr>
          </a:solidFill>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Phase II brown block">
            <a:extLst>
              <a:ext uri="{FF2B5EF4-FFF2-40B4-BE49-F238E27FC236}">
                <a16:creationId xmlns:a16="http://schemas.microsoft.com/office/drawing/2014/main" id="{96E7BAA2-BD47-4261-91BE-5D1442D33FDD}"/>
              </a:ext>
            </a:extLst>
          </p:cNvPr>
          <p:cNvSpPr/>
          <p:nvPr/>
        </p:nvSpPr>
        <p:spPr>
          <a:xfrm>
            <a:off x="5064665" y="3517522"/>
            <a:ext cx="4424547" cy="676274"/>
          </a:xfrm>
          <a:prstGeom prst="rect">
            <a:avLst/>
          </a:prstGeom>
          <a:gradFill flip="none" rotWithShape="1">
            <a:gsLst>
              <a:gs pos="0">
                <a:srgbClr val="7F6000">
                  <a:shade val="30000"/>
                  <a:satMod val="115000"/>
                </a:srgbClr>
              </a:gs>
              <a:gs pos="50000">
                <a:srgbClr val="7F6000">
                  <a:shade val="67500"/>
                  <a:satMod val="115000"/>
                </a:srgbClr>
              </a:gs>
              <a:gs pos="100000">
                <a:srgbClr val="7F6000">
                  <a:shade val="100000"/>
                  <a:satMod val="115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Navy Non-NAVSUP Enterprise</a:t>
            </a:r>
          </a:p>
          <a:p>
            <a:pPr marL="0" marR="0" lvl="0" indent="0" algn="ctr" defTabSz="914400" rtl="0" eaLnBrk="1" fontAlgn="auto" latinLnBrk="0" hangingPunct="1">
              <a:lnSpc>
                <a:spcPts val="2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172 Plants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788"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8" name="Phase II Other Navy BSO copy block">
            <a:extLst>
              <a:ext uri="{FF2B5EF4-FFF2-40B4-BE49-F238E27FC236}">
                <a16:creationId xmlns:a16="http://schemas.microsoft.com/office/drawing/2014/main" id="{DE399A80-49DB-46FC-B524-A91C3CB77A9A}"/>
              </a:ext>
            </a:extLst>
          </p:cNvPr>
          <p:cNvSpPr txBox="1"/>
          <p:nvPr/>
        </p:nvSpPr>
        <p:spPr>
          <a:xfrm>
            <a:off x="4956785" y="3529418"/>
            <a:ext cx="1058977" cy="362535"/>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PHASE 2</a:t>
            </a: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Navy BSO</a:t>
            </a:r>
          </a:p>
        </p:txBody>
      </p:sp>
      <p:sp>
        <p:nvSpPr>
          <p:cNvPr id="61" name="Phase II /Non-NAVSUP dollar value">
            <a:extLst>
              <a:ext uri="{FF2B5EF4-FFF2-40B4-BE49-F238E27FC236}">
                <a16:creationId xmlns:a16="http://schemas.microsoft.com/office/drawing/2014/main" id="{2EED72BE-FECD-40A7-AD80-8BC1AAD66C76}"/>
              </a:ext>
            </a:extLst>
          </p:cNvPr>
          <p:cNvSpPr txBox="1"/>
          <p:nvPr/>
        </p:nvSpPr>
        <p:spPr>
          <a:xfrm>
            <a:off x="2261386" y="3662436"/>
            <a:ext cx="792164"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7.7B </a:t>
            </a: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Phase III bracket">
            <a:extLst>
              <a:ext uri="{FF2B5EF4-FFF2-40B4-BE49-F238E27FC236}">
                <a16:creationId xmlns:a16="http://schemas.microsoft.com/office/drawing/2014/main" id="{5AD69F5F-509F-4AA2-A195-012F5182D88F}"/>
              </a:ext>
            </a:extLst>
          </p:cNvPr>
          <p:cNvSpPr/>
          <p:nvPr/>
        </p:nvSpPr>
        <p:spPr>
          <a:xfrm>
            <a:off x="2983784" y="2711448"/>
            <a:ext cx="187972" cy="796548"/>
          </a:xfrm>
          <a:prstGeom prst="leftBrace">
            <a:avLst/>
          </a:prstGeom>
          <a:solidFill>
            <a:schemeClr val="accent6">
              <a:lumMod val="50000"/>
            </a:schemeClr>
          </a:solid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Phase III green block">
            <a:extLst>
              <a:ext uri="{FF2B5EF4-FFF2-40B4-BE49-F238E27FC236}">
                <a16:creationId xmlns:a16="http://schemas.microsoft.com/office/drawing/2014/main" id="{25FD6688-7E84-4E53-94B9-01FFDD823E44}"/>
              </a:ext>
            </a:extLst>
          </p:cNvPr>
          <p:cNvSpPr/>
          <p:nvPr/>
        </p:nvSpPr>
        <p:spPr>
          <a:xfrm>
            <a:off x="5694008" y="2712818"/>
            <a:ext cx="3795204" cy="792003"/>
          </a:xfrm>
          <a:prstGeom prst="rect">
            <a:avLst/>
          </a:prstGeom>
          <a:gradFill flip="none" rotWithShape="1">
            <a:gsLst>
              <a:gs pos="0">
                <a:srgbClr val="385723">
                  <a:shade val="30000"/>
                  <a:satMod val="115000"/>
                </a:srgbClr>
              </a:gs>
              <a:gs pos="50000">
                <a:srgbClr val="385723">
                  <a:shade val="67500"/>
                  <a:satMod val="115000"/>
                </a:srgbClr>
              </a:gs>
              <a:gs pos="100000">
                <a:srgbClr val="385723">
                  <a:shade val="100000"/>
                  <a:satMod val="115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DoD Non-Navy (excludes DLA)</a:t>
            </a:r>
          </a:p>
          <a:p>
            <a:pPr marL="0" marR="0" lvl="0" indent="0" algn="ctr" defTabSz="914400" rtl="0" eaLnBrk="1" fontAlgn="auto" latinLnBrk="0" hangingPunct="1">
              <a:lnSpc>
                <a:spcPts val="2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21 Plants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Phase III DoD text">
            <a:extLst>
              <a:ext uri="{FF2B5EF4-FFF2-40B4-BE49-F238E27FC236}">
                <a16:creationId xmlns:a16="http://schemas.microsoft.com/office/drawing/2014/main" id="{A5DB28BD-AC8B-4A53-98EF-AF9492B1D6D0}"/>
              </a:ext>
            </a:extLst>
          </p:cNvPr>
          <p:cNvSpPr txBox="1"/>
          <p:nvPr/>
        </p:nvSpPr>
        <p:spPr>
          <a:xfrm>
            <a:off x="5574170" y="2755851"/>
            <a:ext cx="963545" cy="362535"/>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PHASE 3</a:t>
            </a: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DoD</a:t>
            </a:r>
          </a:p>
        </p:txBody>
      </p:sp>
      <p:sp>
        <p:nvSpPr>
          <p:cNvPr id="62" name="Phase III dollar value">
            <a:extLst>
              <a:ext uri="{FF2B5EF4-FFF2-40B4-BE49-F238E27FC236}">
                <a16:creationId xmlns:a16="http://schemas.microsoft.com/office/drawing/2014/main" id="{9937BA5F-E8E5-492D-AA8C-344D620625A2}"/>
              </a:ext>
            </a:extLst>
          </p:cNvPr>
          <p:cNvSpPr txBox="1"/>
          <p:nvPr/>
        </p:nvSpPr>
        <p:spPr>
          <a:xfrm>
            <a:off x="2088939" y="2947669"/>
            <a:ext cx="96461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2.9B</a:t>
            </a: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Phase I - 21%">
            <a:extLst>
              <a:ext uri="{FF2B5EF4-FFF2-40B4-BE49-F238E27FC236}">
                <a16:creationId xmlns:a16="http://schemas.microsoft.com/office/drawing/2014/main" id="{036523B0-13C0-4C21-9A0A-6E69F0A5BAE6}"/>
              </a:ext>
            </a:extLst>
          </p:cNvPr>
          <p:cNvSpPr/>
          <p:nvPr/>
        </p:nvSpPr>
        <p:spPr>
          <a:xfrm>
            <a:off x="3941218" y="4932369"/>
            <a:ext cx="1335632" cy="328247"/>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53" name="Phase II - 30%">
            <a:extLst>
              <a:ext uri="{FF2B5EF4-FFF2-40B4-BE49-F238E27FC236}">
                <a16:creationId xmlns:a16="http://schemas.microsoft.com/office/drawing/2014/main" id="{A4476EA4-239B-457B-B1F6-124BC36EAB06}"/>
              </a:ext>
            </a:extLst>
          </p:cNvPr>
          <p:cNvSpPr/>
          <p:nvPr/>
        </p:nvSpPr>
        <p:spPr>
          <a:xfrm>
            <a:off x="5276849" y="4932369"/>
            <a:ext cx="1513417" cy="328423"/>
          </a:xfrm>
          <a:prstGeom prst="rect">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30%</a:t>
            </a:r>
          </a:p>
        </p:txBody>
      </p:sp>
      <p:sp>
        <p:nvSpPr>
          <p:cNvPr id="55" name="Phase III - 11%">
            <a:extLst>
              <a:ext uri="{FF2B5EF4-FFF2-40B4-BE49-F238E27FC236}">
                <a16:creationId xmlns:a16="http://schemas.microsoft.com/office/drawing/2014/main" id="{2E49F0A8-E647-4F0F-85A2-F53944A20C8E}"/>
              </a:ext>
            </a:extLst>
          </p:cNvPr>
          <p:cNvSpPr/>
          <p:nvPr/>
        </p:nvSpPr>
        <p:spPr>
          <a:xfrm>
            <a:off x="6781798" y="4932369"/>
            <a:ext cx="833120" cy="327956"/>
          </a:xfrm>
          <a:prstGeom prst="rect">
            <a:avLst/>
          </a:prstGeom>
          <a:solidFill>
            <a:schemeClr val="accent6">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a:t>
            </a:r>
          </a:p>
        </p:txBody>
      </p:sp>
      <p:sp>
        <p:nvSpPr>
          <p:cNvPr id="54" name="Phase IV - 38%">
            <a:extLst>
              <a:ext uri="{FF2B5EF4-FFF2-40B4-BE49-F238E27FC236}">
                <a16:creationId xmlns:a16="http://schemas.microsoft.com/office/drawing/2014/main" id="{505446A6-E281-4E0F-8A57-FD30A8EEDCA5}"/>
              </a:ext>
            </a:extLst>
          </p:cNvPr>
          <p:cNvSpPr/>
          <p:nvPr/>
        </p:nvSpPr>
        <p:spPr>
          <a:xfrm>
            <a:off x="7611107" y="4932369"/>
            <a:ext cx="1866268" cy="328247"/>
          </a:xfrm>
          <a:prstGeom prst="rect">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38%</a:t>
            </a:r>
          </a:p>
        </p:txBody>
      </p:sp>
      <p:sp>
        <p:nvSpPr>
          <p:cNvPr id="51" name="Phase IV navy box">
            <a:extLst>
              <a:ext uri="{FF2B5EF4-FFF2-40B4-BE49-F238E27FC236}">
                <a16:creationId xmlns:a16="http://schemas.microsoft.com/office/drawing/2014/main" id="{AA126679-C7A2-4974-B552-D56032676EC6}"/>
              </a:ext>
            </a:extLst>
          </p:cNvPr>
          <p:cNvSpPr/>
          <p:nvPr/>
        </p:nvSpPr>
        <p:spPr>
          <a:xfrm>
            <a:off x="6867229" y="1761748"/>
            <a:ext cx="2621983" cy="942974"/>
          </a:xfrm>
          <a:prstGeom prst="rect">
            <a:avLst/>
          </a:prstGeom>
          <a:gradFill flip="none" rotWithShape="1">
            <a:gsLst>
              <a:gs pos="0">
                <a:srgbClr val="203864">
                  <a:shade val="30000"/>
                  <a:satMod val="115000"/>
                </a:srgbClr>
              </a:gs>
              <a:gs pos="50000">
                <a:srgbClr val="203864">
                  <a:shade val="67500"/>
                  <a:satMod val="115000"/>
                </a:srgbClr>
              </a:gs>
              <a:gs pos="100000">
                <a:srgbClr val="203864">
                  <a:shade val="100000"/>
                  <a:satMod val="115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Commercial</a:t>
            </a:r>
          </a:p>
          <a:p>
            <a:pPr marL="0" marR="0" lvl="0" indent="0" algn="ctr" defTabSz="914400" rtl="0" eaLnBrk="1" fontAlgn="auto" latinLnBrk="0" hangingPunct="1">
              <a:lnSpc>
                <a:spcPts val="2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755 Plants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788"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Phase IV Key Partners copy block">
            <a:extLst>
              <a:ext uri="{FF2B5EF4-FFF2-40B4-BE49-F238E27FC236}">
                <a16:creationId xmlns:a16="http://schemas.microsoft.com/office/drawing/2014/main" id="{020EA580-0211-49A6-AF46-13AB72B4357A}"/>
              </a:ext>
            </a:extLst>
          </p:cNvPr>
          <p:cNvSpPr txBox="1"/>
          <p:nvPr/>
        </p:nvSpPr>
        <p:spPr>
          <a:xfrm>
            <a:off x="6766337" y="1859902"/>
            <a:ext cx="963545" cy="362535"/>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PHASE 4</a:t>
            </a: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Partners</a:t>
            </a:r>
          </a:p>
        </p:txBody>
      </p:sp>
      <p:sp>
        <p:nvSpPr>
          <p:cNvPr id="32" name="Phase IV bracket">
            <a:extLst>
              <a:ext uri="{FF2B5EF4-FFF2-40B4-BE49-F238E27FC236}">
                <a16:creationId xmlns:a16="http://schemas.microsoft.com/office/drawing/2014/main" id="{4C6EF484-7349-41CE-BB56-AE4A7075D9AC}"/>
              </a:ext>
            </a:extLst>
          </p:cNvPr>
          <p:cNvSpPr/>
          <p:nvPr/>
        </p:nvSpPr>
        <p:spPr>
          <a:xfrm>
            <a:off x="2983784" y="1771648"/>
            <a:ext cx="187972" cy="935756"/>
          </a:xfrm>
          <a:prstGeom prst="leftBrace">
            <a:avLst/>
          </a:prstGeom>
          <a:solidFill>
            <a:srgbClr val="00206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Phase IV dollar value">
            <a:extLst>
              <a:ext uri="{FF2B5EF4-FFF2-40B4-BE49-F238E27FC236}">
                <a16:creationId xmlns:a16="http://schemas.microsoft.com/office/drawing/2014/main" id="{9EE45917-EF7C-4EAD-9EBE-15F415E6E666}"/>
              </a:ext>
            </a:extLst>
          </p:cNvPr>
          <p:cNvSpPr txBox="1"/>
          <p:nvPr/>
        </p:nvSpPr>
        <p:spPr>
          <a:xfrm>
            <a:off x="2240385" y="2063145"/>
            <a:ext cx="813165"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9.6B</a:t>
            </a: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Targeted Completion date">
            <a:extLst>
              <a:ext uri="{FF2B5EF4-FFF2-40B4-BE49-F238E27FC236}">
                <a16:creationId xmlns:a16="http://schemas.microsoft.com/office/drawing/2014/main" id="{ABE0A370-066F-4C8F-88A9-7542DA09CD8F}"/>
              </a:ext>
            </a:extLst>
          </p:cNvPr>
          <p:cNvSpPr txBox="1"/>
          <p:nvPr/>
        </p:nvSpPr>
        <p:spPr>
          <a:xfrm>
            <a:off x="6857704" y="1360700"/>
            <a:ext cx="48937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Targeted Completion Date of NWCF-SM Inventory: 2026</a:t>
            </a:r>
          </a:p>
        </p:txBody>
      </p:sp>
      <p:grpSp>
        <p:nvGrpSpPr>
          <p:cNvPr id="64" name="Phase I/NAVSUP logo">
            <a:extLst>
              <a:ext uri="{FF2B5EF4-FFF2-40B4-BE49-F238E27FC236}">
                <a16:creationId xmlns:a16="http://schemas.microsoft.com/office/drawing/2014/main" id="{10E2E16D-A77F-41FF-A9DB-8D5B82CC366A}"/>
              </a:ext>
            </a:extLst>
          </p:cNvPr>
          <p:cNvGrpSpPr/>
          <p:nvPr/>
        </p:nvGrpSpPr>
        <p:grpSpPr>
          <a:xfrm>
            <a:off x="1701596" y="4368447"/>
            <a:ext cx="648190" cy="293605"/>
            <a:chOff x="485775" y="4567238"/>
            <a:chExt cx="1366838" cy="619125"/>
          </a:xfrm>
        </p:grpSpPr>
        <p:sp>
          <p:nvSpPr>
            <p:cNvPr id="65" name="navy background box">
              <a:extLst>
                <a:ext uri="{FF2B5EF4-FFF2-40B4-BE49-F238E27FC236}">
                  <a16:creationId xmlns:a16="http://schemas.microsoft.com/office/drawing/2014/main" id="{C91D48D2-5314-485A-9631-40796C26B277}"/>
                </a:ext>
              </a:extLst>
            </p:cNvPr>
            <p:cNvSpPr/>
            <p:nvPr/>
          </p:nvSpPr>
          <p:spPr>
            <a:xfrm>
              <a:off x="485775" y="4567238"/>
              <a:ext cx="1366838" cy="619125"/>
            </a:xfrm>
            <a:prstGeom prst="rect">
              <a:avLst/>
            </a:prstGeom>
            <a:solidFill>
              <a:srgbClr val="00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6" name="NASUP logo" descr="Logo&#10;&#10;Description automatically generated">
              <a:extLst>
                <a:ext uri="{FF2B5EF4-FFF2-40B4-BE49-F238E27FC236}">
                  <a16:creationId xmlns:a16="http://schemas.microsoft.com/office/drawing/2014/main" id="{0A4BC6FB-85D7-447B-96FC-DC6BB1DCDF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545" y="4626354"/>
              <a:ext cx="1158755" cy="487840"/>
            </a:xfrm>
            <a:prstGeom prst="rect">
              <a:avLst/>
            </a:prstGeom>
          </p:spPr>
        </p:pic>
      </p:grpSp>
      <p:grpSp>
        <p:nvGrpSpPr>
          <p:cNvPr id="2" name="Phase III Non-Navy logos">
            <a:extLst>
              <a:ext uri="{FF2B5EF4-FFF2-40B4-BE49-F238E27FC236}">
                <a16:creationId xmlns:a16="http://schemas.microsoft.com/office/drawing/2014/main" id="{A7149DF8-2139-BEDB-4A6C-9155BE19F830}"/>
              </a:ext>
            </a:extLst>
          </p:cNvPr>
          <p:cNvGrpSpPr/>
          <p:nvPr/>
        </p:nvGrpSpPr>
        <p:grpSpPr>
          <a:xfrm>
            <a:off x="973894" y="2914278"/>
            <a:ext cx="1359093" cy="405684"/>
            <a:chOff x="958335" y="2895306"/>
            <a:chExt cx="1448733" cy="432441"/>
          </a:xfrm>
        </p:grpSpPr>
        <p:pic>
          <p:nvPicPr>
            <p:cNvPr id="68" name="USMC" descr="Logo&#10;&#10;Description automatically generated">
              <a:extLst>
                <a:ext uri="{FF2B5EF4-FFF2-40B4-BE49-F238E27FC236}">
                  <a16:creationId xmlns:a16="http://schemas.microsoft.com/office/drawing/2014/main" id="{88BF18ED-F01C-4303-A183-5E35D82A73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335" y="2895306"/>
              <a:ext cx="432922" cy="424361"/>
            </a:xfrm>
            <a:prstGeom prst="rect">
              <a:avLst/>
            </a:prstGeom>
          </p:spPr>
        </p:pic>
        <p:pic>
          <p:nvPicPr>
            <p:cNvPr id="69" name="Army" descr="Logo&#10;&#10;Description automatically generated">
              <a:extLst>
                <a:ext uri="{FF2B5EF4-FFF2-40B4-BE49-F238E27FC236}">
                  <a16:creationId xmlns:a16="http://schemas.microsoft.com/office/drawing/2014/main" id="{7C282AE4-6B33-467E-AC87-1C300F75002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4616" y="2902002"/>
              <a:ext cx="352452" cy="425745"/>
            </a:xfrm>
            <a:prstGeom prst="rect">
              <a:avLst/>
            </a:prstGeom>
          </p:spPr>
        </p:pic>
        <p:pic>
          <p:nvPicPr>
            <p:cNvPr id="70" name="AIr Force" descr="Logo&#10;&#10;Description automatically generated">
              <a:extLst>
                <a:ext uri="{FF2B5EF4-FFF2-40B4-BE49-F238E27FC236}">
                  <a16:creationId xmlns:a16="http://schemas.microsoft.com/office/drawing/2014/main" id="{451E0EE5-A345-469B-9CFA-13FF76DBE6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5842" y="2895986"/>
              <a:ext cx="516092" cy="402207"/>
            </a:xfrm>
            <a:prstGeom prst="rect">
              <a:avLst/>
            </a:prstGeom>
          </p:spPr>
        </p:pic>
      </p:grpSp>
      <p:grpSp>
        <p:nvGrpSpPr>
          <p:cNvPr id="79" name="Phase IV/Commerical logos">
            <a:extLst>
              <a:ext uri="{FF2B5EF4-FFF2-40B4-BE49-F238E27FC236}">
                <a16:creationId xmlns:a16="http://schemas.microsoft.com/office/drawing/2014/main" id="{CA47774E-47E0-4F67-A114-6ED3E7336661}"/>
              </a:ext>
            </a:extLst>
          </p:cNvPr>
          <p:cNvGrpSpPr/>
          <p:nvPr/>
        </p:nvGrpSpPr>
        <p:grpSpPr>
          <a:xfrm>
            <a:off x="724611" y="1986562"/>
            <a:ext cx="1642812" cy="479993"/>
            <a:chOff x="454661" y="1968092"/>
            <a:chExt cx="1751164" cy="511651"/>
          </a:xfrm>
        </p:grpSpPr>
        <p:pic>
          <p:nvPicPr>
            <p:cNvPr id="80" name="Lockheed Martin">
              <a:extLst>
                <a:ext uri="{FF2B5EF4-FFF2-40B4-BE49-F238E27FC236}">
                  <a16:creationId xmlns:a16="http://schemas.microsoft.com/office/drawing/2014/main" id="{B0E2C0DA-395B-4881-86F4-89FC045589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3445" y="1968092"/>
              <a:ext cx="360956" cy="261092"/>
            </a:xfrm>
            <a:prstGeom prst="rect">
              <a:avLst/>
            </a:prstGeom>
          </p:spPr>
        </p:pic>
        <p:pic>
          <p:nvPicPr>
            <p:cNvPr id="81" name="GE">
              <a:extLst>
                <a:ext uri="{FF2B5EF4-FFF2-40B4-BE49-F238E27FC236}">
                  <a16:creationId xmlns:a16="http://schemas.microsoft.com/office/drawing/2014/main" id="{224BFD25-1AD8-49D5-8B22-37CDB452E91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34103" y="2056849"/>
              <a:ext cx="371722" cy="371722"/>
            </a:xfrm>
            <a:prstGeom prst="rect">
              <a:avLst/>
            </a:prstGeom>
          </p:spPr>
        </p:pic>
        <p:pic>
          <p:nvPicPr>
            <p:cNvPr id="82" name="Raytheon Technologies">
              <a:extLst>
                <a:ext uri="{FF2B5EF4-FFF2-40B4-BE49-F238E27FC236}">
                  <a16:creationId xmlns:a16="http://schemas.microsoft.com/office/drawing/2014/main" id="{16E26E97-DEBF-4860-809B-CC82169CEC2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2398" y="2225040"/>
              <a:ext cx="732902" cy="254703"/>
            </a:xfrm>
            <a:prstGeom prst="rect">
              <a:avLst/>
            </a:prstGeom>
          </p:spPr>
        </p:pic>
        <p:pic>
          <p:nvPicPr>
            <p:cNvPr id="83" name="Collins Aerospace">
              <a:extLst>
                <a:ext uri="{FF2B5EF4-FFF2-40B4-BE49-F238E27FC236}">
                  <a16:creationId xmlns:a16="http://schemas.microsoft.com/office/drawing/2014/main" id="{D75E8299-3604-44AA-8713-497D125B30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4661" y="2247901"/>
              <a:ext cx="529589" cy="211513"/>
            </a:xfrm>
            <a:prstGeom prst="rect">
              <a:avLst/>
            </a:prstGeom>
          </p:spPr>
        </p:pic>
        <p:pic>
          <p:nvPicPr>
            <p:cNvPr id="84" name="Boeing" descr="Logo, company name&#10;&#10;Description automatically generated">
              <a:extLst>
                <a:ext uri="{FF2B5EF4-FFF2-40B4-BE49-F238E27FC236}">
                  <a16:creationId xmlns:a16="http://schemas.microsoft.com/office/drawing/2014/main" id="{23CD9B33-5151-4131-BFAC-E7C00342D46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6293" y="2027500"/>
              <a:ext cx="722657" cy="216351"/>
            </a:xfrm>
            <a:prstGeom prst="rect">
              <a:avLst/>
            </a:prstGeom>
          </p:spPr>
        </p:pic>
      </p:grpSp>
      <p:grpSp>
        <p:nvGrpSpPr>
          <p:cNvPr id="12" name="Group 11">
            <a:extLst>
              <a:ext uri="{FF2B5EF4-FFF2-40B4-BE49-F238E27FC236}">
                <a16:creationId xmlns:a16="http://schemas.microsoft.com/office/drawing/2014/main" id="{C54763AD-19BE-AF7C-B155-2C6FEE3353F9}"/>
              </a:ext>
            </a:extLst>
          </p:cNvPr>
          <p:cNvGrpSpPr/>
          <p:nvPr/>
        </p:nvGrpSpPr>
        <p:grpSpPr>
          <a:xfrm>
            <a:off x="251635" y="3581930"/>
            <a:ext cx="2087304" cy="464310"/>
            <a:chOff x="270107" y="3581930"/>
            <a:chExt cx="2087304" cy="464310"/>
          </a:xfrm>
        </p:grpSpPr>
        <p:pic>
          <p:nvPicPr>
            <p:cNvPr id="30" name="SSP" descr="Diagram&#10;&#10;Description automatically generated">
              <a:extLst>
                <a:ext uri="{FF2B5EF4-FFF2-40B4-BE49-F238E27FC236}">
                  <a16:creationId xmlns:a16="http://schemas.microsoft.com/office/drawing/2014/main" id="{3B6846C5-EA32-48FC-8362-F9D9A5D616C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80477" y="3581930"/>
              <a:ext cx="376934" cy="464310"/>
            </a:xfrm>
            <a:prstGeom prst="rect">
              <a:avLst/>
            </a:prstGeom>
          </p:spPr>
        </p:pic>
        <p:pic>
          <p:nvPicPr>
            <p:cNvPr id="71" name="NAVWAR" descr="Logo&#10;&#10;Description automatically generated">
              <a:extLst>
                <a:ext uri="{FF2B5EF4-FFF2-40B4-BE49-F238E27FC236}">
                  <a16:creationId xmlns:a16="http://schemas.microsoft.com/office/drawing/2014/main" id="{BD010024-6FF1-4E8E-9349-23CD2D5719D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3272" y="3650203"/>
              <a:ext cx="487081" cy="347915"/>
            </a:xfrm>
            <a:prstGeom prst="rect">
              <a:avLst/>
            </a:prstGeom>
          </p:spPr>
        </p:pic>
        <p:pic>
          <p:nvPicPr>
            <p:cNvPr id="73" name="NAVSEA" descr="Logo&#10;&#10;Description automatically generated">
              <a:extLst>
                <a:ext uri="{FF2B5EF4-FFF2-40B4-BE49-F238E27FC236}">
                  <a16:creationId xmlns:a16="http://schemas.microsoft.com/office/drawing/2014/main" id="{4D94F9F5-E6FF-489D-93F2-5910C6D89B1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107" y="3684167"/>
              <a:ext cx="519506" cy="233777"/>
            </a:xfrm>
            <a:prstGeom prst="rect">
              <a:avLst/>
            </a:prstGeom>
          </p:spPr>
        </p:pic>
        <p:pic>
          <p:nvPicPr>
            <p:cNvPr id="75" name="USFF" descr="Logo&#10;&#10;Description automatically generated">
              <a:extLst>
                <a:ext uri="{FF2B5EF4-FFF2-40B4-BE49-F238E27FC236}">
                  <a16:creationId xmlns:a16="http://schemas.microsoft.com/office/drawing/2014/main" id="{45D65D61-4F19-4B39-952C-D1AC0E7DA36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55803" y="3634306"/>
              <a:ext cx="361128" cy="361128"/>
            </a:xfrm>
            <a:prstGeom prst="rect">
              <a:avLst/>
            </a:prstGeom>
          </p:spPr>
        </p:pic>
        <p:pic>
          <p:nvPicPr>
            <p:cNvPr id="74" name="COMPACTFLT" descr="Logo&#10;&#10;Description automatically generated">
              <a:extLst>
                <a:ext uri="{FF2B5EF4-FFF2-40B4-BE49-F238E27FC236}">
                  <a16:creationId xmlns:a16="http://schemas.microsoft.com/office/drawing/2014/main" id="{BD5D9DB3-C3D3-4528-B79C-846C535595A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67100" y="3631923"/>
              <a:ext cx="387673" cy="387672"/>
            </a:xfrm>
            <a:prstGeom prst="rect">
              <a:avLst/>
            </a:prstGeom>
          </p:spPr>
        </p:pic>
        <p:pic>
          <p:nvPicPr>
            <p:cNvPr id="72" name="NAVAIR" descr="Logo&#10;&#10;Description automatically generated">
              <a:extLst>
                <a:ext uri="{FF2B5EF4-FFF2-40B4-BE49-F238E27FC236}">
                  <a16:creationId xmlns:a16="http://schemas.microsoft.com/office/drawing/2014/main" id="{CD14FE4D-D1B6-4579-B65C-7C1F20D3340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90417" y="3636685"/>
              <a:ext cx="376934" cy="376934"/>
            </a:xfrm>
            <a:prstGeom prst="rect">
              <a:avLst/>
            </a:prstGeom>
          </p:spPr>
        </p:pic>
      </p:grpSp>
      <p:sp>
        <p:nvSpPr>
          <p:cNvPr id="78" name="Up Arrow 3">
            <a:extLst>
              <a:ext uri="{FF2B5EF4-FFF2-40B4-BE49-F238E27FC236}">
                <a16:creationId xmlns:a16="http://schemas.microsoft.com/office/drawing/2014/main" id="{28E43FF8-5764-45A6-B8D4-3C8D85939EA9}"/>
              </a:ext>
            </a:extLst>
          </p:cNvPr>
          <p:cNvSpPr/>
          <p:nvPr/>
        </p:nvSpPr>
        <p:spPr>
          <a:xfrm rot="3020079">
            <a:off x="5023424" y="728156"/>
            <a:ext cx="441543" cy="4384227"/>
          </a:xfrm>
          <a:prstGeom prst="up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Phase II Jan 24 copy block">
            <a:extLst>
              <a:ext uri="{FF2B5EF4-FFF2-40B4-BE49-F238E27FC236}">
                <a16:creationId xmlns:a16="http://schemas.microsoft.com/office/drawing/2014/main" id="{97E8184E-EA2F-4684-BD0E-7B3288A929FF}"/>
              </a:ext>
            </a:extLst>
          </p:cNvPr>
          <p:cNvSpPr txBox="1"/>
          <p:nvPr/>
        </p:nvSpPr>
        <p:spPr>
          <a:xfrm>
            <a:off x="3972904" y="3496161"/>
            <a:ext cx="74090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Jan’24</a:t>
            </a:r>
          </a:p>
        </p:txBody>
      </p:sp>
      <p:sp>
        <p:nvSpPr>
          <p:cNvPr id="87" name="Phase III Mar 25 block">
            <a:extLst>
              <a:ext uri="{FF2B5EF4-FFF2-40B4-BE49-F238E27FC236}">
                <a16:creationId xmlns:a16="http://schemas.microsoft.com/office/drawing/2014/main" id="{3B8AB370-49C3-48A6-89B3-365E8825A7B9}"/>
              </a:ext>
            </a:extLst>
          </p:cNvPr>
          <p:cNvSpPr txBox="1"/>
          <p:nvPr/>
        </p:nvSpPr>
        <p:spPr>
          <a:xfrm>
            <a:off x="4758242" y="2709267"/>
            <a:ext cx="8018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Mar ’25</a:t>
            </a:r>
          </a:p>
        </p:txBody>
      </p:sp>
      <p:sp>
        <p:nvSpPr>
          <p:cNvPr id="88" name="Phase IV/Sept 25 block">
            <a:extLst>
              <a:ext uri="{FF2B5EF4-FFF2-40B4-BE49-F238E27FC236}">
                <a16:creationId xmlns:a16="http://schemas.microsoft.com/office/drawing/2014/main" id="{AC6E9F18-0719-402B-B77D-C044D2D34725}"/>
              </a:ext>
            </a:extLst>
          </p:cNvPr>
          <p:cNvSpPr txBox="1"/>
          <p:nvPr/>
        </p:nvSpPr>
        <p:spPr>
          <a:xfrm>
            <a:off x="5900886" y="1765676"/>
            <a:ext cx="8114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Sep ’25</a:t>
            </a:r>
          </a:p>
        </p:txBody>
      </p:sp>
      <p:sp>
        <p:nvSpPr>
          <p:cNvPr id="85" name="Phase I Jan 24 copy block">
            <a:extLst>
              <a:ext uri="{FF2B5EF4-FFF2-40B4-BE49-F238E27FC236}">
                <a16:creationId xmlns:a16="http://schemas.microsoft.com/office/drawing/2014/main" id="{F098CF0F-99A4-41FF-B57E-622067146397}"/>
              </a:ext>
            </a:extLst>
          </p:cNvPr>
          <p:cNvSpPr txBox="1"/>
          <p:nvPr/>
        </p:nvSpPr>
        <p:spPr>
          <a:xfrm>
            <a:off x="3183609" y="4153834"/>
            <a:ext cx="7906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Jan ’24</a:t>
            </a:r>
          </a:p>
        </p:txBody>
      </p:sp>
      <p:sp>
        <p:nvSpPr>
          <p:cNvPr id="9" name="Rectangle 8">
            <a:extLst>
              <a:ext uri="{FF2B5EF4-FFF2-40B4-BE49-F238E27FC236}">
                <a16:creationId xmlns:a16="http://schemas.microsoft.com/office/drawing/2014/main" id="{9EEBCE3D-A233-41B3-C8A9-3980493E0F0E}"/>
              </a:ext>
            </a:extLst>
          </p:cNvPr>
          <p:cNvSpPr/>
          <p:nvPr/>
        </p:nvSpPr>
        <p:spPr>
          <a:xfrm>
            <a:off x="3934232" y="4930141"/>
            <a:ext cx="5532120" cy="3228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7931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34BF5C-9CF9-C648-FC02-241410987204}"/>
              </a:ext>
            </a:extLst>
          </p:cNvPr>
          <p:cNvSpPr/>
          <p:nvPr/>
        </p:nvSpPr>
        <p:spPr>
          <a:xfrm>
            <a:off x="1409700" y="1885950"/>
            <a:ext cx="9229725" cy="4381500"/>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576323-DC37-A684-7F8D-054BFBD13810}"/>
              </a:ext>
            </a:extLst>
          </p:cNvPr>
          <p:cNvSpPr/>
          <p:nvPr/>
        </p:nvSpPr>
        <p:spPr>
          <a:xfrm>
            <a:off x="1781175" y="3619500"/>
            <a:ext cx="4087368" cy="2466975"/>
          </a:xfrm>
          <a:prstGeom prst="rect">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02D078-5378-90C7-C947-5AFBF2DA1077}"/>
              </a:ext>
            </a:extLst>
          </p:cNvPr>
          <p:cNvSpPr/>
          <p:nvPr/>
        </p:nvSpPr>
        <p:spPr>
          <a:xfrm>
            <a:off x="6105525" y="3619500"/>
            <a:ext cx="4086225" cy="2466975"/>
          </a:xfrm>
          <a:prstGeom prst="rect">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0">
            <a:extLst>
              <a:ext uri="{FF2B5EF4-FFF2-40B4-BE49-F238E27FC236}">
                <a16:creationId xmlns:a16="http://schemas.microsoft.com/office/drawing/2014/main" id="{BF2F1F15-34C9-4795-A10C-CD589CCD6894}"/>
              </a:ext>
            </a:extLst>
          </p:cNvPr>
          <p:cNvSpPr>
            <a:spLocks noChangeArrowheads="1"/>
          </p:cNvSpPr>
          <p:nvPr/>
        </p:nvSpPr>
        <p:spPr bwMode="auto">
          <a:xfrm>
            <a:off x="2190749" y="1682825"/>
            <a:ext cx="7439025" cy="469825"/>
          </a:xfrm>
          <a:prstGeom prst="round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lIns="35976" tIns="35976" rIns="35976" bIns="35976" anchor="ctr" anchorCtr="1"/>
          <a:lstStyle/>
          <a:p>
            <a:r>
              <a:rPr lang="en-US" sz="2000" b="1" dirty="0">
                <a:solidFill>
                  <a:srgbClr val="FFC000"/>
                </a:solidFill>
                <a:cs typeface="Times New Roman" panose="02020603050405020304" pitchFamily="18" charset="0"/>
              </a:rPr>
              <a:t>Purpose of a DoD Congressional Audit</a:t>
            </a:r>
          </a:p>
        </p:txBody>
      </p:sp>
      <p:sp>
        <p:nvSpPr>
          <p:cNvPr id="3" name="Rectangle 2">
            <a:extLst>
              <a:ext uri="{FF2B5EF4-FFF2-40B4-BE49-F238E27FC236}">
                <a16:creationId xmlns:a16="http://schemas.microsoft.com/office/drawing/2014/main" id="{984E3D6F-6811-45F9-AAAE-985722D41B51}"/>
              </a:ext>
            </a:extLst>
          </p:cNvPr>
          <p:cNvSpPr/>
          <p:nvPr/>
        </p:nvSpPr>
        <p:spPr>
          <a:xfrm>
            <a:off x="2228850" y="2298399"/>
            <a:ext cx="7515225" cy="1169551"/>
          </a:xfrm>
          <a:prstGeom prst="rect">
            <a:avLst/>
          </a:prstGeom>
        </p:spPr>
        <p:txBody>
          <a:bodyPr wrap="square" lIns="91440" tIns="45720" rIns="91440" bIns="45720" anchor="t">
            <a:spAutoFit/>
          </a:bodyPr>
          <a:lstStyle/>
          <a:p>
            <a:pPr algn="ctr">
              <a:lnSpc>
                <a:spcPts val="2100"/>
              </a:lnSpc>
            </a:pPr>
            <a:r>
              <a:rPr lang="en-US" b="1" dirty="0">
                <a:solidFill>
                  <a:srgbClr val="002060"/>
                </a:solidFill>
                <a:cs typeface="Times New Roman"/>
              </a:rPr>
              <a:t>The financial statement audit provides decision makers with assurance on the reliability of the financial statements, </a:t>
            </a:r>
            <a:br>
              <a:rPr lang="en-US" b="1" dirty="0">
                <a:solidFill>
                  <a:srgbClr val="002060"/>
                </a:solidFill>
                <a:cs typeface="Times New Roman"/>
              </a:rPr>
            </a:br>
            <a:r>
              <a:rPr lang="en-US" b="1" dirty="0">
                <a:solidFill>
                  <a:srgbClr val="002060"/>
                </a:solidFill>
                <a:cs typeface="Times New Roman"/>
              </a:rPr>
              <a:t>reporting on deficiencies in internal control over financial reporting, reporting on non-compliance with laws and regulations. </a:t>
            </a:r>
            <a:endParaRPr lang="en-US" b="1" dirty="0">
              <a:solidFill>
                <a:srgbClr val="002060"/>
              </a:solidFill>
              <a:cs typeface="Times New Roman" panose="02020603050405020304" pitchFamily="18" charset="0"/>
            </a:endParaRPr>
          </a:p>
        </p:txBody>
      </p:sp>
      <p:sp>
        <p:nvSpPr>
          <p:cNvPr id="8" name="Slide title">
            <a:extLst>
              <a:ext uri="{FF2B5EF4-FFF2-40B4-BE49-F238E27FC236}">
                <a16:creationId xmlns:a16="http://schemas.microsoft.com/office/drawing/2014/main" id="{9F9F025E-6326-B250-38F3-740000784819}"/>
              </a:ext>
            </a:extLst>
          </p:cNvPr>
          <p:cNvSpPr txBox="1">
            <a:spLocks/>
          </p:cNvSpPr>
          <p:nvPr/>
        </p:nvSpPr>
        <p:spPr>
          <a:xfrm>
            <a:off x="2969428" y="724333"/>
            <a:ext cx="2850347" cy="393512"/>
          </a:xfrm>
          <a:prstGeom prst="rect">
            <a:avLst/>
          </a:prstGeom>
        </p:spPr>
        <p:txBody>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defTabSz="514350">
              <a:lnSpc>
                <a:spcPts val="1463"/>
              </a:lnSpc>
              <a:defRPr/>
            </a:pPr>
            <a:r>
              <a:rPr lang="en-US" sz="2400" dirty="0"/>
              <a:t>Audit Purpose</a:t>
            </a:r>
          </a:p>
        </p:txBody>
      </p:sp>
      <p:sp>
        <p:nvSpPr>
          <p:cNvPr id="9" name="Rectangle 7">
            <a:extLst>
              <a:ext uri="{FF2B5EF4-FFF2-40B4-BE49-F238E27FC236}">
                <a16:creationId xmlns:a16="http://schemas.microsoft.com/office/drawing/2014/main" id="{78FB9273-BE8F-310B-7CB1-CAE155DB1259}"/>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11" name="TextBox 10">
            <a:extLst>
              <a:ext uri="{FF2B5EF4-FFF2-40B4-BE49-F238E27FC236}">
                <a16:creationId xmlns:a16="http://schemas.microsoft.com/office/drawing/2014/main" id="{FED08D68-C230-331A-7257-1B24BBD2966F}"/>
              </a:ext>
            </a:extLst>
          </p:cNvPr>
          <p:cNvSpPr txBox="1"/>
          <p:nvPr/>
        </p:nvSpPr>
        <p:spPr>
          <a:xfrm>
            <a:off x="1809750" y="3733800"/>
            <a:ext cx="4152900" cy="2092881"/>
          </a:xfrm>
          <a:prstGeom prst="rect">
            <a:avLst/>
          </a:prstGeom>
          <a:noFill/>
        </p:spPr>
        <p:txBody>
          <a:bodyPr wrap="square" rtlCol="0">
            <a:spAutoFit/>
          </a:bodyPr>
          <a:lstStyle/>
          <a:p>
            <a:pPr marL="0" indent="0" algn="ctr">
              <a:spcBef>
                <a:spcPts val="0"/>
              </a:spcBef>
              <a:buNone/>
            </a:pPr>
            <a:r>
              <a:rPr lang="en-US" sz="1500" b="1" u="sng" dirty="0">
                <a:solidFill>
                  <a:srgbClr val="002060"/>
                </a:solidFill>
              </a:rPr>
              <a:t>Auditor’s Responsibility</a:t>
            </a:r>
          </a:p>
          <a:p>
            <a:pPr marL="0" indent="0" algn="ctr">
              <a:lnSpc>
                <a:spcPts val="1680"/>
              </a:lnSpc>
              <a:spcBef>
                <a:spcPts val="0"/>
              </a:spcBef>
              <a:buNone/>
            </a:pPr>
            <a:endParaRPr lang="en-US" sz="1400" b="1" cap="all" dirty="0">
              <a:solidFill>
                <a:srgbClr val="033975"/>
              </a:solidFill>
            </a:endParaRPr>
          </a:p>
          <a:p>
            <a:pPr marL="171450" lvl="1" indent="-171450">
              <a:spcBef>
                <a:spcPts val="0"/>
              </a:spcBef>
              <a:buFont typeface="Arial" panose="020B0604020202020204" pitchFamily="34" charset="0"/>
              <a:buChar char="•"/>
            </a:pPr>
            <a:r>
              <a:rPr lang="en-US" sz="1400" dirty="0">
                <a:solidFill>
                  <a:srgbClr val="000000"/>
                </a:solidFill>
                <a:cs typeface="Times New Roman" panose="02020603050405020304" pitchFamily="18" charset="0"/>
              </a:rPr>
              <a:t>Express an opinion (i.e., modified, unmodified) based on tests performed </a:t>
            </a:r>
          </a:p>
          <a:p>
            <a:pPr marL="0" lvl="1" indent="0">
              <a:spcBef>
                <a:spcPts val="0"/>
              </a:spcBef>
              <a:buNone/>
            </a:pPr>
            <a:endParaRPr lang="en-US" sz="1400" dirty="0">
              <a:solidFill>
                <a:srgbClr val="000000"/>
              </a:solidFill>
              <a:cs typeface="Times New Roman" panose="02020603050405020304" pitchFamily="18" charset="0"/>
            </a:endParaRPr>
          </a:p>
          <a:p>
            <a:pPr marL="171450" lvl="1" indent="-171450">
              <a:spcBef>
                <a:spcPts val="0"/>
              </a:spcBef>
              <a:buFont typeface="Arial" panose="020B0604020202020204" pitchFamily="34" charset="0"/>
              <a:buChar char="•"/>
            </a:pPr>
            <a:r>
              <a:rPr lang="en-US" sz="1400" dirty="0">
                <a:solidFill>
                  <a:srgbClr val="000000"/>
                </a:solidFill>
                <a:cs typeface="Times New Roman" panose="02020603050405020304" pitchFamily="18" charset="0"/>
              </a:rPr>
              <a:t>Summarize and present issues found for management using Notice of Findings and Recommendations (NFR)</a:t>
            </a:r>
            <a:endParaRPr lang="en-US" sz="1200" dirty="0">
              <a:solidFill>
                <a:srgbClr val="000000"/>
              </a:solidFill>
              <a:cs typeface="Times New Roman" panose="02020603050405020304" pitchFamily="18" charset="0"/>
            </a:endParaRPr>
          </a:p>
          <a:p>
            <a:endParaRPr lang="en-US" sz="1600" dirty="0"/>
          </a:p>
        </p:txBody>
      </p:sp>
      <p:sp>
        <p:nvSpPr>
          <p:cNvPr id="13" name="TextBox 12">
            <a:extLst>
              <a:ext uri="{FF2B5EF4-FFF2-40B4-BE49-F238E27FC236}">
                <a16:creationId xmlns:a16="http://schemas.microsoft.com/office/drawing/2014/main" id="{3DEA9760-AE06-834C-1083-1E2600D05C22}"/>
              </a:ext>
            </a:extLst>
          </p:cNvPr>
          <p:cNvSpPr txBox="1"/>
          <p:nvPr/>
        </p:nvSpPr>
        <p:spPr>
          <a:xfrm>
            <a:off x="6162675" y="3733800"/>
            <a:ext cx="4238625" cy="2534027"/>
          </a:xfrm>
          <a:prstGeom prst="rect">
            <a:avLst/>
          </a:prstGeom>
          <a:noFill/>
        </p:spPr>
        <p:txBody>
          <a:bodyPr wrap="square" rtlCol="0">
            <a:spAutoFit/>
          </a:bodyPr>
          <a:lstStyle/>
          <a:p>
            <a:pPr marL="0" indent="0" algn="ctr">
              <a:buNone/>
            </a:pPr>
            <a:r>
              <a:rPr lang="en-US" sz="1500" b="1" u="sng" dirty="0">
                <a:solidFill>
                  <a:srgbClr val="002060"/>
                </a:solidFill>
              </a:rPr>
              <a:t>Management’s Responsibility</a:t>
            </a:r>
          </a:p>
          <a:p>
            <a:pPr marL="0" indent="0">
              <a:lnSpc>
                <a:spcPts val="1400"/>
              </a:lnSpc>
              <a:buNone/>
            </a:pPr>
            <a:endParaRPr lang="en-US" sz="400" b="1" cap="all" dirty="0">
              <a:solidFill>
                <a:srgbClr val="033975"/>
              </a:solidFill>
            </a:endParaRPr>
          </a:p>
          <a:p>
            <a:pPr marL="171450" lvl="1" indent="-171450">
              <a:spcBef>
                <a:spcPts val="0"/>
              </a:spcBef>
              <a:buFont typeface="Arial" panose="020B0604020202020204" pitchFamily="34" charset="0"/>
              <a:buChar char="•"/>
            </a:pPr>
            <a:r>
              <a:rPr lang="en-US" sz="1400" dirty="0">
                <a:solidFill>
                  <a:srgbClr val="000000"/>
                </a:solidFill>
                <a:cs typeface="Times New Roman" panose="02020603050405020304" pitchFamily="18" charset="0"/>
              </a:rPr>
              <a:t>Prepare and present financial statements</a:t>
            </a:r>
          </a:p>
          <a:p>
            <a:pPr marL="171450" lvl="1" indent="-171450">
              <a:lnSpc>
                <a:spcPts val="1200"/>
              </a:lnSpc>
              <a:spcBef>
                <a:spcPts val="0"/>
              </a:spcBef>
              <a:buFont typeface="Arial" panose="020B0604020202020204" pitchFamily="34" charset="0"/>
              <a:buChar char="•"/>
            </a:pPr>
            <a:endParaRPr lang="en-US" sz="1400" dirty="0">
              <a:solidFill>
                <a:srgbClr val="000000"/>
              </a:solidFill>
              <a:cs typeface="Times New Roman" panose="02020603050405020304" pitchFamily="18" charset="0"/>
            </a:endParaRPr>
          </a:p>
          <a:p>
            <a:pPr marL="171450" lvl="1" indent="-171450">
              <a:spcBef>
                <a:spcPts val="0"/>
              </a:spcBef>
              <a:buFont typeface="Arial" panose="020B0604020202020204" pitchFamily="34" charset="0"/>
              <a:buChar char="•"/>
            </a:pPr>
            <a:r>
              <a:rPr lang="en-US" sz="1400" dirty="0">
                <a:solidFill>
                  <a:srgbClr val="000000"/>
                </a:solidFill>
                <a:cs typeface="Times New Roman" panose="02020603050405020304" pitchFamily="18" charset="0"/>
              </a:rPr>
              <a:t>Design, implementation and maintenance of internal controls and systems</a:t>
            </a:r>
          </a:p>
          <a:p>
            <a:pPr marL="171450" lvl="1" indent="-171450">
              <a:lnSpc>
                <a:spcPts val="1200"/>
              </a:lnSpc>
              <a:spcBef>
                <a:spcPts val="0"/>
              </a:spcBef>
              <a:buFont typeface="Arial" panose="020B0604020202020204" pitchFamily="34" charset="0"/>
              <a:buChar char="•"/>
            </a:pPr>
            <a:endParaRPr lang="en-US" sz="1400" dirty="0">
              <a:solidFill>
                <a:srgbClr val="000000"/>
              </a:solidFill>
              <a:cs typeface="Times New Roman" panose="02020603050405020304" pitchFamily="18" charset="0"/>
            </a:endParaRPr>
          </a:p>
          <a:p>
            <a:pPr marL="171450" lvl="1" indent="-171450">
              <a:spcBef>
                <a:spcPts val="0"/>
              </a:spcBef>
              <a:buFont typeface="Arial" panose="020B0604020202020204" pitchFamily="34" charset="0"/>
              <a:buChar char="•"/>
            </a:pPr>
            <a:r>
              <a:rPr lang="en-US" sz="1400" dirty="0">
                <a:solidFill>
                  <a:srgbClr val="000000"/>
                </a:solidFill>
                <a:cs typeface="Times New Roman" panose="02020603050405020304" pitchFamily="18" charset="0"/>
              </a:rPr>
              <a:t>Retain Key Supporting Documents (KSDs) to support financial events</a:t>
            </a:r>
          </a:p>
          <a:p>
            <a:pPr marL="171450" lvl="1" indent="-171450">
              <a:lnSpc>
                <a:spcPts val="1200"/>
              </a:lnSpc>
              <a:spcBef>
                <a:spcPts val="0"/>
              </a:spcBef>
              <a:buFont typeface="Arial" panose="020B0604020202020204" pitchFamily="34" charset="0"/>
              <a:buChar char="•"/>
            </a:pPr>
            <a:endParaRPr lang="en-US" sz="1400" dirty="0">
              <a:solidFill>
                <a:srgbClr val="000000"/>
              </a:solidFill>
              <a:cs typeface="Times New Roman" panose="02020603050405020304" pitchFamily="18" charset="0"/>
            </a:endParaRPr>
          </a:p>
          <a:p>
            <a:pPr marL="171450" lvl="1" indent="-171450">
              <a:spcBef>
                <a:spcPts val="0"/>
              </a:spcBef>
              <a:buFont typeface="Arial" panose="020B0604020202020204" pitchFamily="34" charset="0"/>
              <a:buChar char="•"/>
            </a:pPr>
            <a:r>
              <a:rPr lang="en-US" sz="1400" dirty="0">
                <a:solidFill>
                  <a:srgbClr val="000000"/>
                </a:solidFill>
                <a:cs typeface="Times New Roman" panose="02020603050405020304" pitchFamily="18" charset="0"/>
              </a:rPr>
              <a:t>Remediate NFRs reported through the audit</a:t>
            </a:r>
          </a:p>
          <a:p>
            <a:endParaRPr lang="en-US" dirty="0"/>
          </a:p>
        </p:txBody>
      </p:sp>
      <p:sp>
        <p:nvSpPr>
          <p:cNvPr id="4" name="TextBox 3">
            <a:extLst>
              <a:ext uri="{FF2B5EF4-FFF2-40B4-BE49-F238E27FC236}">
                <a16:creationId xmlns:a16="http://schemas.microsoft.com/office/drawing/2014/main" id="{B62CCB2A-CA88-29F1-2869-33FB616A6E11}"/>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2279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E5A4E9B2-8DC1-4956-98AA-A6727A40AB06}"/>
              </a:ext>
            </a:extLst>
          </p:cNvPr>
          <p:cNvSpPr txBox="1"/>
          <p:nvPr/>
        </p:nvSpPr>
        <p:spPr>
          <a:xfrm>
            <a:off x="2257425" y="1399644"/>
            <a:ext cx="8039099" cy="646331"/>
          </a:xfrm>
          <a:prstGeom prst="rect">
            <a:avLst/>
          </a:prstGeom>
          <a:noFill/>
        </p:spPr>
        <p:txBody>
          <a:bodyPr wrap="square" rtlCol="0">
            <a:spAutoFit/>
          </a:bodyPr>
          <a:lstStyle/>
          <a:p>
            <a:pPr algn="ctr"/>
            <a:r>
              <a:rPr lang="en-US" b="1" dirty="0">
                <a:solidFill>
                  <a:srgbClr val="002060"/>
                </a:solidFill>
                <a:cs typeface="Times New Roman" panose="02020603050405020304" pitchFamily="18" charset="0"/>
              </a:rPr>
              <a:t>Auditors design procedures to gather and evaluate evidence and meet specific audit objectives based on the following assertions:</a:t>
            </a:r>
          </a:p>
        </p:txBody>
      </p:sp>
      <p:pic>
        <p:nvPicPr>
          <p:cNvPr id="52" name="Picture 51"/>
          <p:cNvPicPr>
            <a:picLocks noChangeAspect="1"/>
          </p:cNvPicPr>
          <p:nvPr/>
        </p:nvPicPr>
        <p:blipFill>
          <a:blip r:embed="rId3"/>
          <a:stretch>
            <a:fillRect/>
          </a:stretch>
        </p:blipFill>
        <p:spPr>
          <a:xfrm>
            <a:off x="3538538" y="2085892"/>
            <a:ext cx="4924425" cy="4305300"/>
          </a:xfrm>
          <a:prstGeom prst="rect">
            <a:avLst/>
          </a:prstGeom>
        </p:spPr>
      </p:pic>
      <p:sp>
        <p:nvSpPr>
          <p:cNvPr id="4" name="Slide title">
            <a:extLst>
              <a:ext uri="{FF2B5EF4-FFF2-40B4-BE49-F238E27FC236}">
                <a16:creationId xmlns:a16="http://schemas.microsoft.com/office/drawing/2014/main" id="{8D562638-4027-02C8-E4DE-3F9655FD438B}"/>
              </a:ext>
            </a:extLst>
          </p:cNvPr>
          <p:cNvSpPr txBox="1">
            <a:spLocks/>
          </p:cNvSpPr>
          <p:nvPr/>
        </p:nvSpPr>
        <p:spPr>
          <a:xfrm>
            <a:off x="2969428" y="724333"/>
            <a:ext cx="4945847" cy="393512"/>
          </a:xfrm>
          <a:prstGeom prst="rect">
            <a:avLst/>
          </a:prstGeom>
        </p:spPr>
        <p:txBody>
          <a:bodyPr/>
          <a:lst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a:lstStyle>
          <a:p>
            <a:pPr defTabSz="514350">
              <a:lnSpc>
                <a:spcPts val="1463"/>
              </a:lnSpc>
              <a:defRPr/>
            </a:pPr>
            <a:r>
              <a:rPr lang="en-US" sz="2400" dirty="0"/>
              <a:t>Audit Assertions &amp; Procedures</a:t>
            </a:r>
          </a:p>
        </p:txBody>
      </p:sp>
      <p:sp>
        <p:nvSpPr>
          <p:cNvPr id="5" name="Rectangle 7">
            <a:extLst>
              <a:ext uri="{FF2B5EF4-FFF2-40B4-BE49-F238E27FC236}">
                <a16:creationId xmlns:a16="http://schemas.microsoft.com/office/drawing/2014/main" id="{9A538DB5-3A99-BF82-FC70-C7A6B0A3E08C}"/>
              </a:ext>
            </a:extLst>
          </p:cNvPr>
          <p:cNvSpPr txBox="1">
            <a:spLocks noChangeArrowheads="1"/>
          </p:cNvSpPr>
          <p:nvPr/>
        </p:nvSpPr>
        <p:spPr bwMode="auto">
          <a:xfrm>
            <a:off x="366415" y="6432930"/>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2" name="TextBox 1">
            <a:extLst>
              <a:ext uri="{FF2B5EF4-FFF2-40B4-BE49-F238E27FC236}">
                <a16:creationId xmlns:a16="http://schemas.microsoft.com/office/drawing/2014/main" id="{0BF58F93-8DF7-7FB6-DD71-1CDD63EFDC4E}"/>
              </a:ext>
            </a:extLst>
          </p:cNvPr>
          <p:cNvSpPr txBox="1"/>
          <p:nvPr/>
        </p:nvSpPr>
        <p:spPr>
          <a:xfrm>
            <a:off x="11719420" y="6444177"/>
            <a:ext cx="2551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3E4B4-BE61-4821-85A0-16FA73F6E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30843294"/>
      </p:ext>
    </p:extLst>
  </p:cSld>
  <p:clrMapOvr>
    <a:masterClrMapping/>
  </p:clrMapOvr>
</p:sld>
</file>

<file path=ppt/theme/theme1.xml><?xml version="1.0" encoding="utf-8"?>
<a:theme xmlns:a="http://schemas.openxmlformats.org/drawingml/2006/main" name="1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NAVSUP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SUP theme" id="{80577B17-8463-4252-8756-377CF805A2AE}" vid="{C0506C7F-5393-4A51-88F3-324321C5832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4E12AE861ED43B67A914F4D47176F" ma:contentTypeVersion="14" ma:contentTypeDescription="Create a new document." ma:contentTypeScope="" ma:versionID="399422574fbd20bb7e7d9a8ca76a80ac">
  <xsd:schema xmlns:xsd="http://www.w3.org/2001/XMLSchema" xmlns:xs="http://www.w3.org/2001/XMLSchema" xmlns:p="http://schemas.microsoft.com/office/2006/metadata/properties" xmlns:ns2="4546b52b-81f0-4474-9667-a760531eff9f" xmlns:ns3="ba0096bf-a0d9-4fb1-966e-17b86db9b413" targetNamespace="http://schemas.microsoft.com/office/2006/metadata/properties" ma:root="true" ma:fieldsID="13edfe44e08cb281bb923a4f3bea8e24" ns2:_="" ns3:_="">
    <xsd:import namespace="4546b52b-81f0-4474-9667-a760531eff9f"/>
    <xsd:import namespace="ba0096bf-a0d9-4fb1-966e-17b86db9b4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6b52b-81f0-4474-9667-a760531ef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0096bf-a0d9-4fb1-966e-17b86db9b4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4831049-32f7-4d5a-b341-9fcfc3df4a30}" ma:internalName="TaxCatchAll" ma:showField="CatchAllData" ma:web="ba0096bf-a0d9-4fb1-966e-17b86db9b4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0096bf-a0d9-4fb1-966e-17b86db9b413" xsi:nil="true"/>
    <lcf76f155ced4ddcb4097134ff3c332f xmlns="4546b52b-81f0-4474-9667-a760531eff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5A52B4-E3A1-4E63-B437-6EEC3D8C94D6}"/>
</file>

<file path=customXml/itemProps2.xml><?xml version="1.0" encoding="utf-8"?>
<ds:datastoreItem xmlns:ds="http://schemas.openxmlformats.org/officeDocument/2006/customXml" ds:itemID="{3010B723-9715-40EA-A5C8-E62A1E18DDC9}"/>
</file>

<file path=customXml/itemProps3.xml><?xml version="1.0" encoding="utf-8"?>
<ds:datastoreItem xmlns:ds="http://schemas.openxmlformats.org/officeDocument/2006/customXml" ds:itemID="{DDDDCDC9-5342-43BC-816C-EC54D598A2AF}"/>
</file>

<file path=docMetadata/LabelInfo.xml><?xml version="1.0" encoding="utf-8"?>
<clbl:labelList xmlns:clbl="http://schemas.microsoft.com/office/2020/mipLabelMetadata">
  <clbl:label id="{73cf6f84-7b12-4d25-84a2-1b0b87f9b0b7}" enabled="1" method="Privileged" siteId="{07193608-9022-460b-8566-e8689977f146}" contentBits="0" removed="0"/>
</clbl:labelList>
</file>

<file path=docProps/app.xml><?xml version="1.0" encoding="utf-8"?>
<Properties xmlns="http://schemas.openxmlformats.org/officeDocument/2006/extended-properties" xmlns:vt="http://schemas.openxmlformats.org/officeDocument/2006/docPropsVTypes">
  <TotalTime>2075</TotalTime>
  <Words>3392</Words>
  <Application>Microsoft Office PowerPoint</Application>
  <PresentationFormat>Widescreen</PresentationFormat>
  <Paragraphs>379</Paragraphs>
  <Slides>26</Slides>
  <Notes>15</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26</vt:i4>
      </vt:variant>
    </vt:vector>
  </HeadingPairs>
  <TitlesOfParts>
    <vt:vector size="44" baseType="lpstr">
      <vt:lpstr>Arial</vt:lpstr>
      <vt:lpstr>Arial Bold</vt:lpstr>
      <vt:lpstr>Calibri</vt:lpstr>
      <vt:lpstr>Calibri Light</vt:lpstr>
      <vt:lpstr>Courier New</vt:lpstr>
      <vt:lpstr>Franklin Gothic Demi</vt:lpstr>
      <vt:lpstr>Franklin Gothic Medium</vt:lpstr>
      <vt:lpstr>Ink Free</vt:lpstr>
      <vt:lpstr>Times New Roman</vt:lpstr>
      <vt:lpstr>Wingdings</vt:lpstr>
      <vt:lpstr>1_Slides</vt:lpstr>
      <vt:lpstr>7_Slides</vt:lpstr>
      <vt:lpstr>5_Slides</vt:lpstr>
      <vt:lpstr>8_Slides</vt:lpstr>
      <vt:lpstr>2_Slides</vt:lpstr>
      <vt:lpstr>9_Slides</vt:lpstr>
      <vt:lpstr>3_Slides</vt:lpstr>
      <vt:lpstr>NAVSUP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NAVSUP Audit Campaign Plan Audit Readiness NAVSUP / DCMA Phase IV (Commercial Vendors) Gap Analysis</vt:lpstr>
      <vt:lpstr>Communication Flow</vt:lpstr>
      <vt:lpstr>PowerPoint Presentation</vt:lpstr>
      <vt:lpstr>Audit / Oversight Testing Expectations –  E&amp;C Testing Timeline</vt:lpstr>
      <vt:lpstr>PowerPoint Presentation</vt:lpstr>
      <vt:lpstr>PowerPoint Presentation</vt:lpstr>
      <vt:lpstr>Audit / Oversight Testing Expectations –  On-Site Visit: Meetings</vt:lpstr>
      <vt:lpstr>PowerPoint Presentation</vt:lpstr>
      <vt:lpstr> Control Testing – CAV SOW   NAVSUP WSS VERSION 8.5, Effective FY25 </vt:lpstr>
      <vt:lpstr>PowerPoint Presentation</vt:lpstr>
      <vt:lpstr>PowerPoint Presentation</vt:lpstr>
      <vt:lpstr>Lessons Learned</vt:lpstr>
      <vt:lpstr>Key Takeaways</vt:lpstr>
      <vt:lpstr>SUP 18 Points of Contact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Landry</dc:creator>
  <cp:lastModifiedBy>Melchiore, Sallyanne H CIV USN (USA)</cp:lastModifiedBy>
  <cp:revision>9</cp:revision>
  <cp:lastPrinted>2024-09-03T18:37:56Z</cp:lastPrinted>
  <dcterms:created xsi:type="dcterms:W3CDTF">2024-01-08T18:27:47Z</dcterms:created>
  <dcterms:modified xsi:type="dcterms:W3CDTF">2024-09-05T11:10:06Z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0x01010088E4E12AE861ED43B67A914F4D47176F</vt:lpwstr>
  </property>
</Properties>
</file>